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18" r:id="rId5"/>
    <p:sldId id="256" r:id="rId6"/>
    <p:sldId id="293" r:id="rId7"/>
    <p:sldId id="294" r:id="rId8"/>
    <p:sldId id="271" r:id="rId9"/>
    <p:sldId id="273" r:id="rId10"/>
    <p:sldId id="272" r:id="rId11"/>
    <p:sldId id="274" r:id="rId12"/>
    <p:sldId id="317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8" r:id="rId23"/>
    <p:sldId id="286" r:id="rId24"/>
    <p:sldId id="287" r:id="rId25"/>
    <p:sldId id="289" r:id="rId26"/>
    <p:sldId id="290" r:id="rId27"/>
    <p:sldId id="292" r:id="rId28"/>
    <p:sldId id="296" r:id="rId29"/>
    <p:sldId id="297" r:id="rId30"/>
    <p:sldId id="298" r:id="rId31"/>
    <p:sldId id="300" r:id="rId32"/>
    <p:sldId id="299" r:id="rId33"/>
    <p:sldId id="314" r:id="rId34"/>
    <p:sldId id="302" r:id="rId35"/>
    <p:sldId id="315" r:id="rId36"/>
    <p:sldId id="305" r:id="rId37"/>
    <p:sldId id="309" r:id="rId38"/>
    <p:sldId id="310" r:id="rId39"/>
    <p:sldId id="311" r:id="rId40"/>
    <p:sldId id="307" r:id="rId41"/>
    <p:sldId id="312" r:id="rId42"/>
    <p:sldId id="295" r:id="rId43"/>
    <p:sldId id="265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97A"/>
    <a:srgbClr val="F7F1E4"/>
    <a:srgbClr val="6D3200"/>
    <a:srgbClr val="B8D3E8"/>
    <a:srgbClr val="BC7FBB"/>
    <a:srgbClr val="7FC6ED"/>
    <a:srgbClr val="AC9463"/>
    <a:srgbClr val="197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86345" autoAdjust="0"/>
  </p:normalViewPr>
  <p:slideViewPr>
    <p:cSldViewPr snapToGrid="0" showGuides="1">
      <p:cViewPr varScale="1">
        <p:scale>
          <a:sx n="58" d="100"/>
          <a:sy n="58" d="100"/>
        </p:scale>
        <p:origin x="260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ACCC4E-6A2B-4A9E-A177-2FF76E4BC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00294-99F8-4685-AA68-AF052F7998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C51BB-02ED-4F4E-A820-FB7EC9185EAE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D73E6-D1F9-4527-A750-9D0E0C27B6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A06DC-4B1A-4F3D-83A7-54741625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FE8B-8329-4D47-BE4C-E7B6614F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0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4:01:22.22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0,'1919'0,"-1895"0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3:57:44.313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0,'1752'0,"-1713"0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3:57:47.041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0,'1488'0,"-1453"0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3:58:01.412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3:58:01.781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4:15:09.463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1,'2141'0,"-2123"0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4:15:16.301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1,'1865'0,"-1842"0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7:41:47.413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0 0,'0'10407,"0"-5751,0-3733,0-885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7:41:47.413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175 175,'0'10407,"0"-5751,0-3733,0-885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9T11:33:42.10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9T11:33:46.11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0,'847'0,"-826"0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4:01:43.45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0,'1951'0,"-1926"0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9T11:33:49.58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0,'829'0,"-792"0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9T11:34:02.66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1,'707'0,"-681"0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9T11:34:05.91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1,'5'0,"7"0,7 0,5 0,4 0,7 0,3 0,1 0,-2 0,4 0,10 0,2 0,-3 0,-5 0,-5 0,2 0,-8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9T11:53:26.11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0,'824'0,"-792"0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9T11:53:28.01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0,'10'0,"14"0,9 0,3 0,1 0,4 0,1 0,-2 0,-2 0,-3 0,9 0,2 0,-2 0,-8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4:03:01.21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0,'1186'0,"-1159"0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4:08:03.67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1,'1771'0,"-1734"0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4:08:05.98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1,'1737'0,"-1706"0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3:55:32.79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1,'6257'0,"-6220"0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3:55:48.020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0,'7407'0,"-7166"0,-1227 0,974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3:57:32.792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0,'1395'0,"-1458"0,29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7T13:57:33.37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62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10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9000"/>
            </a:blip>
            <a:srcRect/>
            <a:stretch>
              <a:fillRect/>
            </a:stretch>
          </a:blipFill>
          <a:ln w="12700" cap="flat">
            <a:noFill/>
            <a:prstDash val="solid"/>
            <a:miter/>
          </a:ln>
          <a:effectLst>
            <a:outerShdw dist="50800" dir="5400000" algn="ctr" rotWithShape="0">
              <a:srgbClr val="000000">
                <a:alpha val="4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-1" y="18402"/>
            <a:ext cx="12192000" cy="7071360"/>
          </a:xfrm>
          <a:prstGeom prst="rect">
            <a:avLst/>
          </a:prstGeom>
          <a:solidFill>
            <a:schemeClr val="tx1">
              <a:alpha val="86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388" y="1475917"/>
            <a:ext cx="11019223" cy="2091978"/>
          </a:xfrm>
          <a:ln>
            <a:noFill/>
          </a:ln>
        </p:spPr>
        <p:txBody>
          <a:bodyPr>
            <a:noAutofit/>
            <a:scene3d>
              <a:camera prst="orthographicFront"/>
              <a:lightRig rig="twoPt" dir="t"/>
            </a:scene3d>
            <a:sp3d extrusionH="171450" contourW="25400" prstMaterial="dkEdge">
              <a:bevelT w="139700" h="63500" prst="angle"/>
              <a:bevelB w="25400" h="38100" prst="riblet"/>
              <a:extrusionClr>
                <a:schemeClr val="tx1"/>
              </a:extrusionClr>
              <a:contourClr>
                <a:schemeClr val="bg1"/>
              </a:contourClr>
            </a:sp3d>
          </a:bodyPr>
          <a:lstStyle>
            <a:lvl1pPr algn="ctr">
              <a:defRPr sz="4000" b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 noProof="0" dirty="0"/>
              <a:t>FINAL REPORT OF A TRIAL OF INTENSIVE VERSUS STANDARD BLOOD-PRESSURE MONITORING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89817" y="3917877"/>
            <a:ext cx="6569143" cy="606659"/>
          </a:xfrm>
        </p:spPr>
        <p:txBody>
          <a:bodyPr>
            <a:noAutofit/>
          </a:bodyPr>
          <a:lstStyle>
            <a:lvl1pPr marL="0" indent="0" algn="ctr">
              <a:buNone/>
              <a:defRPr sz="2400" b="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The NEW ENGLAND JOURNAL OF MEDICINE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382082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930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35B53D-F188-47B0-BBAA-2C4724DE60BB}"/>
              </a:ext>
            </a:extLst>
          </p:cNvPr>
          <p:cNvSpPr/>
          <p:nvPr userDrawn="1"/>
        </p:nvSpPr>
        <p:spPr>
          <a:xfrm>
            <a:off x="11521440" y="6635910"/>
            <a:ext cx="374904" cy="22209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Works Cited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noProof="0"/>
              <a:t>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93CAE97F-7AA1-7243-A2C2-945FB7C81FF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90487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28AD04-D032-4ED8-B747-79E215221BC3}"/>
              </a:ext>
            </a:extLst>
          </p:cNvPr>
          <p:cNvCxnSpPr/>
          <p:nvPr userDrawn="1"/>
        </p:nvCxnSpPr>
        <p:spPr>
          <a:xfrm>
            <a:off x="1003193" y="3429000"/>
            <a:ext cx="1073505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ADBD86-8962-4775-A03E-4D2D3F35D72C}"/>
              </a:ext>
            </a:extLst>
          </p:cNvPr>
          <p:cNvSpPr/>
          <p:nvPr userDrawn="1"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5884FD-7D59-4699-84D1-14B6900E99F4}"/>
              </a:ext>
            </a:extLst>
          </p:cNvPr>
          <p:cNvSpPr/>
          <p:nvPr userDrawn="1"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A6A55C-2C42-4004-8120-A8A22C86DD6F}"/>
              </a:ext>
            </a:extLst>
          </p:cNvPr>
          <p:cNvSpPr/>
          <p:nvPr userDrawn="1"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A8FD8-4E6D-4DB1-8DA5-82151D87BDFF}"/>
              </a:ext>
            </a:extLst>
          </p:cNvPr>
          <p:cNvSpPr/>
          <p:nvPr userDrawn="1"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E5BFBE-FB31-40FB-971E-8340FDBDE99A}"/>
              </a:ext>
            </a:extLst>
          </p:cNvPr>
          <p:cNvSpPr/>
          <p:nvPr userDrawn="1"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956DA3-E64C-494F-8908-AC1D9418DC10}"/>
              </a:ext>
            </a:extLst>
          </p:cNvPr>
          <p:cNvSpPr/>
          <p:nvPr userDrawn="1"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25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0ED1E4A-D0B2-44B6-AE21-6DC45B20C6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694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8286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5B52EBA-EDDF-4C7B-A681-393B771D34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8979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032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876A64D-FA56-4565-8EBF-B9D51A8B2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101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356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6A6FE38-5036-4D35-93E4-07C5DEC401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3049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439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386D796-CB69-4D7D-9C52-C41187CC88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8508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6424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117E4C6-D10A-4738-8283-D63AB1B314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67117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678-555-0128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2987075"/>
            <a:ext cx="4975200" cy="114227"/>
          </a:xfrm>
          <a:prstGeom prst="rect">
            <a:avLst/>
          </a:prstGeom>
        </p:spPr>
      </p:pic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7"/>
            <a:ext cx="6400800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678-555-0128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423227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MARTENSSON@GMAIL.COM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3890308"/>
            <a:ext cx="1011795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000" b="0" i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5C8FD-6063-414E-B2AC-D07168DE1813}"/>
              </a:ext>
            </a:extLst>
          </p:cNvPr>
          <p:cNvSpPr/>
          <p:nvPr userDrawn="1"/>
        </p:nvSpPr>
        <p:spPr>
          <a:xfrm>
            <a:off x="0" y="2483224"/>
            <a:ext cx="12192000" cy="3465576"/>
          </a:xfrm>
          <a:prstGeom prst="rect">
            <a:avLst/>
          </a:prstGeom>
          <a:blipFill>
            <a:blip r:embed="rId2"/>
            <a:srcRect/>
            <a:stretch>
              <a:fillRect t="-48945" b="-4894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A38A80-B4F3-4560-B2F9-C0652AAB2188}"/>
              </a:ext>
            </a:extLst>
          </p:cNvPr>
          <p:cNvSpPr/>
          <p:nvPr userDrawn="1"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14241DF-0B07-491C-8CA2-1BD10F8452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882722"/>
            <a:ext cx="105156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CCCB36-FE7F-43C1-810B-49BBAB4948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243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C48FC5-1EDF-4F7E-9E82-D342C4D459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243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5FF27-1D81-4487-86EE-A8826AB333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243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064FB-456B-4012-A632-907E0F6363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66900"/>
            <a:ext cx="5157787" cy="445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224228-301B-4143-AE44-555A65ECB36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488937"/>
            <a:ext cx="5157787" cy="346101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1B5496-F2D7-450B-A1AF-12FC29E454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66900"/>
            <a:ext cx="5183188" cy="445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087222D-3611-4518-AD76-AC2E042CD5A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88937"/>
            <a:ext cx="5183188" cy="346101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53200"/>
            <a:ext cx="3932237" cy="351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B017D3-0E4A-43F4-BC02-DB826A7FDC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908051"/>
            <a:ext cx="6172200" cy="49577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9"/>
            <a:ext cx="10515600" cy="476476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12192000" cy="34655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53200"/>
            <a:ext cx="3932237" cy="351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8051"/>
            <a:ext cx="61722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116" y="1815793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4409" y="1920003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16" y="1815793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8149" y="1920003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629" y="1833572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4262" y="1937782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300619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1" y="4974002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74002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80614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80614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94478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94478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220" y="558203"/>
            <a:ext cx="7909560" cy="1069848"/>
          </a:xfrm>
          <a:noFill/>
        </p:spPr>
        <p:txBody>
          <a:bodyPr lIns="0" tIns="0" rIns="0" bIns="0">
            <a:normAutofit/>
          </a:bodyPr>
          <a:lstStyle>
            <a:lvl1pPr algn="ctr">
              <a:defRPr lang="ru-RU" sz="6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400" y="15689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FFF6C81-E769-CE4D-B9C0-858E073D19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536" y="922103"/>
            <a:ext cx="4257905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80797F8-0544-4DFB-8D2C-CC50CB7F4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282" y="2384295"/>
            <a:ext cx="4519159" cy="639683"/>
          </a:xfrm>
        </p:spPr>
        <p:txBody>
          <a:bodyPr>
            <a:normAutofit/>
          </a:bodyPr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7A942D6-FCE6-4DCD-BD15-F6399EC2A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4599" y="3173534"/>
            <a:ext cx="4707842" cy="2588637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BE348D43-6DEE-4E32-B9F5-235CB8EC9257}"/>
              </a:ext>
            </a:extLst>
          </p:cNvPr>
          <p:cNvSpPr/>
          <p:nvPr userDrawn="1"/>
        </p:nvSpPr>
        <p:spPr>
          <a:xfrm>
            <a:off x="7059964" y="207698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4" y="0"/>
            <a:ext cx="4626864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75CB319-C744-E641-8907-1470D3DF159D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027" y="3938140"/>
            <a:ext cx="4430485" cy="89308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12192000" cy="28437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A4B61220-F8A1-4859-BA99-F5EC0CC36B0F}"/>
              </a:ext>
            </a:extLst>
          </p:cNvPr>
          <p:cNvSpPr/>
          <p:nvPr userDrawn="1"/>
        </p:nvSpPr>
        <p:spPr>
          <a:xfrm>
            <a:off x="1825747" y="488245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A39E620-8448-42D8-85B7-A6BF45A2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027" y="5192860"/>
            <a:ext cx="4430485" cy="639683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2FF44AF-6A6B-4742-B58D-DF26808AFD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4599" y="4064000"/>
            <a:ext cx="4545374" cy="1698171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213AAFFC-6E5A-D44A-ADBF-E9D307CE6349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7340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043790"/>
            <a:ext cx="10515599" cy="62910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34813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01D7372-B596-424A-8437-BCA847E03C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F78DB58E-1DC8-42B6-8950-A39F9249D5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6E7BE306-50F4-4966-B172-8808A97D9FF4}"/>
              </a:ext>
            </a:extLst>
          </p:cNvPr>
          <p:cNvSpPr/>
          <p:nvPr userDrawn="1"/>
        </p:nvSpPr>
        <p:spPr>
          <a:xfrm>
            <a:off x="4534478" y="171843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2882"/>
            <a:ext cx="10515600" cy="1325563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99E16AA7-5075-3449-AB21-5E8037339A90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Chart Placeholder 18">
            <a:extLst>
              <a:ext uri="{FF2B5EF4-FFF2-40B4-BE49-F238E27FC236}">
                <a16:creationId xmlns:a16="http://schemas.microsoft.com/office/drawing/2014/main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1ED66CD9-A275-41A6-92EA-B32A8F51F472}"/>
              </a:ext>
            </a:extLst>
          </p:cNvPr>
          <p:cNvSpPr/>
          <p:nvPr userDrawn="1"/>
        </p:nvSpPr>
        <p:spPr>
          <a:xfrm>
            <a:off x="1949460" y="2168288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966" y="2478695"/>
            <a:ext cx="5170033" cy="75853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7858" y="1289573"/>
            <a:ext cx="3106248" cy="758536"/>
          </a:xfrm>
        </p:spPr>
        <p:txBody>
          <a:bodyPr lIns="0" tIns="0" rIns="0" bIns="0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30497" y="3408555"/>
            <a:ext cx="1597889" cy="4824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30%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0498" y="37391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30522" y="414222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10%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0523" y="447277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970011" y="3408555"/>
            <a:ext cx="1597889" cy="4824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25%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0012" y="37391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970036" y="414222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10%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0037" y="447277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030497" y="487589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20%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0498" y="520644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970037" y="4875898"/>
            <a:ext cx="1597889" cy="482452"/>
          </a:xfrm>
        </p:spPr>
        <p:txBody>
          <a:bodyPr anchor="b" anchorCtr="0">
            <a:no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5%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0037" y="520644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49D0D-CE60-8E46-896A-1F4E3E51AABC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145" y="3029751"/>
            <a:ext cx="2825496" cy="21441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1145" y="1868285"/>
            <a:ext cx="2825496" cy="718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6161C347-CD23-4D4F-981D-1C8457111EA8}"/>
              </a:ext>
            </a:extLst>
          </p:cNvPr>
          <p:cNvSpPr/>
          <p:nvPr userDrawn="1"/>
        </p:nvSpPr>
        <p:spPr>
          <a:xfrm>
            <a:off x="8340351" y="2726976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Table Placeholder 17">
            <a:extLst>
              <a:ext uri="{FF2B5EF4-FFF2-40B4-BE49-F238E27FC236}">
                <a16:creationId xmlns:a16="http://schemas.microsoft.com/office/drawing/2014/main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0"/>
            <a:ext cx="12192000" cy="4900613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14150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63585A-DF5C-1B43-BDC1-9CB545382A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3284" y="5878369"/>
            <a:ext cx="8165432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Graphic 13">
            <a:extLst>
              <a:ext uri="{FF2B5EF4-FFF2-40B4-BE49-F238E27FC236}">
                <a16:creationId xmlns:a16="http://schemas.microsoft.com/office/drawing/2014/main" id="{15031A21-FED3-4C51-BE76-5A2918F223AD}"/>
              </a:ext>
            </a:extLst>
          </p:cNvPr>
          <p:cNvSpPr/>
          <p:nvPr userDrawn="1"/>
        </p:nvSpPr>
        <p:spPr>
          <a:xfrm>
            <a:off x="4534478" y="534222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77C40CB-E014-6746-B13E-D12CBBAA5F76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284" y="5868367"/>
            <a:ext cx="8165432" cy="363600"/>
          </a:xfrm>
        </p:spPr>
        <p:txBody>
          <a:bodyPr>
            <a:normAutofit/>
          </a:bodyPr>
          <a:lstStyle>
            <a:lvl1pPr algn="ctr">
              <a:defRPr lang="ru-RU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29056" y="827052"/>
            <a:ext cx="10533888" cy="48188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4C9FBA-BD24-42E1-BABE-0EE5C20738FC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715CE-EA2A-4137-8BA3-1FEEF2E40A3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8" r:id="rId11"/>
    <p:sldLayoutId id="2147483674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8" r:id="rId19"/>
    <p:sldLayoutId id="2147483689" r:id="rId20"/>
    <p:sldLayoutId id="2147483686" r:id="rId21"/>
    <p:sldLayoutId id="2147483687" r:id="rId22"/>
    <p:sldLayoutId id="2147483676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5.xml"/><Relationship Id="rId5" Type="http://schemas.openxmlformats.org/officeDocument/2006/relationships/image" Target="../media/image20.png"/><Relationship Id="rId4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8.png"/><Relationship Id="rId18" Type="http://schemas.openxmlformats.org/officeDocument/2006/relationships/customXml" Target="../ink/ink13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customXml" Target="../ink/ink10.xml"/><Relationship Id="rId17" Type="http://schemas.openxmlformats.org/officeDocument/2006/relationships/image" Target="../media/image30.png"/><Relationship Id="rId2" Type="http://schemas.openxmlformats.org/officeDocument/2006/relationships/image" Target="../media/image19.png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7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26.png"/><Relationship Id="rId14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customXml" Target="../ink/ink15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17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customXml" Target="../ink/ink22.xml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19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39.png"/><Relationship Id="rId14" Type="http://schemas.openxmlformats.org/officeDocument/2006/relationships/customXml" Target="../ink/ink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A46B-C180-40F8-807D-03F82921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634" y="2546464"/>
            <a:ext cx="10515600" cy="1325563"/>
          </a:xfrm>
        </p:spPr>
        <p:txBody>
          <a:bodyPr>
            <a:normAutofit/>
            <a:scene3d>
              <a:camera prst="perspectiveFront"/>
              <a:lightRig rig="sunrise" dir="t">
                <a:rot lat="0" lon="0" rev="3000000"/>
              </a:lightRig>
            </a:scene3d>
            <a:sp3d extrusionH="57150" prstMaterial="metal">
              <a:bevelT w="63500" h="38100" prst="angle"/>
              <a:bevelB h="25400" prst="softRound"/>
              <a:contourClr>
                <a:schemeClr val="tx1"/>
              </a:contourClr>
            </a:sp3d>
          </a:bodyPr>
          <a:lstStyle/>
          <a:p>
            <a:r>
              <a:rPr lang="en-US" sz="8000" dirty="0">
                <a:solidFill>
                  <a:srgbClr val="F7F1E4"/>
                </a:solidFill>
                <a:effectLst>
                  <a:reflection stA="17000" endPos="73000" dist="50800" dir="5400000" sy="-100000" algn="bl" rotWithShape="0"/>
                </a:effectLst>
                <a:latin typeface="Stencil" panose="040409050D0802020404" pitchFamily="82" charset="0"/>
              </a:rPr>
              <a:t>PRESENTATION - 1</a:t>
            </a:r>
            <a:endParaRPr lang="en-IN" sz="8000" dirty="0">
              <a:solidFill>
                <a:srgbClr val="F7F1E4"/>
              </a:solidFill>
              <a:effectLst>
                <a:reflection stA="17000" endPos="73000" dist="50800" dir="5400000" sy="-100000" algn="bl" rotWithShape="0"/>
              </a:effectLst>
              <a:latin typeface="Stencil" panose="040409050D0802020404" pitchFamily="8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F2940-1FE8-4506-87F7-AEB0CC0F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02B67-C66E-43F3-94BD-32B6079B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496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832200-8CF4-4D4F-B205-A0D57AFD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255" y="219215"/>
            <a:ext cx="3534048" cy="830263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14,692 Patients assessed for Eligibility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329F7-B46B-4A89-8DEE-8329BBED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1474" y="5908535"/>
            <a:ext cx="3398763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95227-600C-45DF-8987-ED1EB3F8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E2FB9BF-2AE0-4B7F-9C5E-15865542971A}"/>
              </a:ext>
            </a:extLst>
          </p:cNvPr>
          <p:cNvSpPr/>
          <p:nvPr/>
        </p:nvSpPr>
        <p:spPr>
          <a:xfrm>
            <a:off x="5547360" y="1129072"/>
            <a:ext cx="375919" cy="1837648"/>
          </a:xfrm>
          <a:prstGeom prst="downArrow">
            <a:avLst/>
          </a:prstGeom>
          <a:pattFill prst="plaid">
            <a:fgClr>
              <a:schemeClr val="accent6">
                <a:lumMod val="75000"/>
              </a:schemeClr>
            </a:fgClr>
            <a:bgClr>
              <a:srgbClr val="D8B97A"/>
            </a:bgClr>
          </a:pattFill>
          <a:ln w="12700" cap="flat">
            <a:solidFill>
              <a:srgbClr val="F7F1E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16BAC8B-1862-42D7-AB19-2F7C9ADF00DC}"/>
              </a:ext>
            </a:extLst>
          </p:cNvPr>
          <p:cNvSpPr/>
          <p:nvPr/>
        </p:nvSpPr>
        <p:spPr>
          <a:xfrm rot="16200000">
            <a:off x="7152957" y="586155"/>
            <a:ext cx="365124" cy="2824481"/>
          </a:xfrm>
          <a:prstGeom prst="downArrow">
            <a:avLst/>
          </a:prstGeom>
          <a:pattFill prst="plaid">
            <a:fgClr>
              <a:srgbClr val="F7F1E4"/>
            </a:fgClr>
            <a:bgClr>
              <a:srgbClr val="FF0000"/>
            </a:bgClr>
          </a:pattFill>
          <a:ln w="12700" cap="flat">
            <a:solidFill>
              <a:srgbClr val="F7F1E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950F11-D614-467E-8497-DBC45C4EE669}"/>
              </a:ext>
            </a:extLst>
          </p:cNvPr>
          <p:cNvSpPr txBox="1">
            <a:spLocks/>
          </p:cNvSpPr>
          <p:nvPr/>
        </p:nvSpPr>
        <p:spPr>
          <a:xfrm>
            <a:off x="4054255" y="3158845"/>
            <a:ext cx="3534048" cy="830263"/>
          </a:xfrm>
          <a:prstGeom prst="rect">
            <a:avLst/>
          </a:prstGeo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9361 Underwent Randomization.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214EE-9746-483F-9ECA-E3A377917A9E}"/>
              </a:ext>
            </a:extLst>
          </p:cNvPr>
          <p:cNvSpPr txBox="1"/>
          <p:nvPr/>
        </p:nvSpPr>
        <p:spPr>
          <a:xfrm>
            <a:off x="8961120" y="1263066"/>
            <a:ext cx="2966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5331 WERE INELIGIBLE OR DECLINED TO PARTICIPATE</a:t>
            </a:r>
            <a:endParaRPr lang="en-I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CD8A3571-8B2B-4F2F-B1E1-29167982C2DB}"/>
              </a:ext>
            </a:extLst>
          </p:cNvPr>
          <p:cNvSpPr/>
          <p:nvPr/>
        </p:nvSpPr>
        <p:spPr>
          <a:xfrm rot="10800000">
            <a:off x="1656080" y="3429000"/>
            <a:ext cx="2265680" cy="622104"/>
          </a:xfrm>
          <a:prstGeom prst="bentUpArrow">
            <a:avLst/>
          </a:prstGeom>
          <a:pattFill prst="lgCheck">
            <a:fgClr>
              <a:srgbClr val="00B050"/>
            </a:fgClr>
            <a:bgClr>
              <a:srgbClr val="D8B97A"/>
            </a:bgClr>
          </a:patt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65E96149-49E4-4072-A7AF-A46C568876CE}"/>
              </a:ext>
            </a:extLst>
          </p:cNvPr>
          <p:cNvSpPr/>
          <p:nvPr/>
        </p:nvSpPr>
        <p:spPr>
          <a:xfrm flipV="1">
            <a:off x="7720798" y="3429913"/>
            <a:ext cx="2265680" cy="623108"/>
          </a:xfrm>
          <a:prstGeom prst="bentUpArrow">
            <a:avLst/>
          </a:prstGeom>
          <a:pattFill prst="lgCheck">
            <a:fgClr>
              <a:srgbClr val="00B0F0"/>
            </a:fgClr>
            <a:bgClr>
              <a:srgbClr val="F7F1E4"/>
            </a:bgClr>
          </a:patt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A7FE8-0B56-4F98-9575-EBE54E8F410C}"/>
              </a:ext>
            </a:extLst>
          </p:cNvPr>
          <p:cNvSpPr txBox="1"/>
          <p:nvPr/>
        </p:nvSpPr>
        <p:spPr>
          <a:xfrm>
            <a:off x="254000" y="4144827"/>
            <a:ext cx="308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Gill Sans MT" panose="020B0502020104020203" pitchFamily="34" charset="0"/>
              </a:rPr>
              <a:t>4678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Gill Sans MT" panose="020B0502020104020203" pitchFamily="34" charset="0"/>
              </a:rPr>
              <a:t>INTENSIVE GROUP</a:t>
            </a:r>
            <a:endParaRPr lang="en-IN" sz="2000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7EC237-338D-4369-BB53-34A275050D2C}"/>
              </a:ext>
            </a:extLst>
          </p:cNvPr>
          <p:cNvSpPr txBox="1"/>
          <p:nvPr/>
        </p:nvSpPr>
        <p:spPr>
          <a:xfrm>
            <a:off x="8303261" y="4111215"/>
            <a:ext cx="308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Gill Sans MT" panose="020B0502020104020203" pitchFamily="34" charset="0"/>
              </a:rPr>
              <a:t>4683 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Gill Sans MT" panose="020B0502020104020203" pitchFamily="34" charset="0"/>
              </a:rPr>
              <a:t>STANDARD GROUP</a:t>
            </a:r>
            <a:endParaRPr lang="en-IN" sz="2000" b="1" dirty="0">
              <a:solidFill>
                <a:srgbClr val="00B0F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CFD1E6-9357-40AB-B2BB-9C11FE29B15B}"/>
              </a:ext>
            </a:extLst>
          </p:cNvPr>
          <p:cNvCxnSpPr>
            <a:cxnSpLocks/>
          </p:cNvCxnSpPr>
          <p:nvPr/>
        </p:nvCxnSpPr>
        <p:spPr>
          <a:xfrm>
            <a:off x="11927840" y="219215"/>
            <a:ext cx="0" cy="6527025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1EA888-84A8-460C-A095-7ADE3C192842}"/>
              </a:ext>
            </a:extLst>
          </p:cNvPr>
          <p:cNvCxnSpPr>
            <a:cxnSpLocks/>
          </p:cNvCxnSpPr>
          <p:nvPr/>
        </p:nvCxnSpPr>
        <p:spPr>
          <a:xfrm>
            <a:off x="254000" y="193815"/>
            <a:ext cx="0" cy="6527025"/>
          </a:xfrm>
          <a:prstGeom prst="line">
            <a:avLst/>
          </a:prstGeom>
          <a:ln w="762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3FA1DD0-BB42-46C3-87B7-5E5650DAA6EE}"/>
              </a:ext>
            </a:extLst>
          </p:cNvPr>
          <p:cNvSpPr txBox="1"/>
          <p:nvPr/>
        </p:nvSpPr>
        <p:spPr>
          <a:xfrm>
            <a:off x="3271519" y="5148048"/>
            <a:ext cx="5506720" cy="16312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224</a:t>
            </a:r>
            <a:r>
              <a:rPr lang="en-US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-   </a:t>
            </a:r>
            <a:r>
              <a:rPr lang="en-US" sz="20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DISCONTINUED INTERVENTION </a:t>
            </a:r>
            <a:r>
              <a:rPr lang="en-US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-  </a:t>
            </a:r>
            <a:r>
              <a:rPr lang="en-US" sz="2000" dirty="0">
                <a:solidFill>
                  <a:srgbClr val="00B0F0"/>
                </a:solidFill>
                <a:latin typeface="Bahnschrift SemiBold" panose="020B0502040204020203" pitchFamily="34" charset="0"/>
              </a:rPr>
              <a:t>242</a:t>
            </a:r>
          </a:p>
          <a:p>
            <a:endParaRPr lang="en-US" sz="2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111</a:t>
            </a:r>
            <a:r>
              <a:rPr lang="en-US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-     </a:t>
            </a:r>
            <a:r>
              <a:rPr lang="en-US" sz="20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WERE LOST TO FOLLOW UP</a:t>
            </a:r>
            <a:r>
              <a:rPr lang="en-US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     -  </a:t>
            </a:r>
            <a:r>
              <a:rPr lang="en-US" sz="2000" b="1" dirty="0">
                <a:solidFill>
                  <a:srgbClr val="00B0F0"/>
                </a:solidFill>
                <a:latin typeface="Bahnschrift SemiBold" panose="020B0502040204020203" pitchFamily="34" charset="0"/>
              </a:rPr>
              <a:t>134</a:t>
            </a:r>
          </a:p>
          <a:p>
            <a:endParaRPr lang="en-US" sz="2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154</a:t>
            </a:r>
            <a:r>
              <a:rPr lang="en-US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-    </a:t>
            </a:r>
            <a:r>
              <a:rPr lang="en-US" sz="20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WITHDREW CONSENT                </a:t>
            </a:r>
            <a:r>
              <a:rPr lang="en-US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-  </a:t>
            </a:r>
            <a:r>
              <a:rPr lang="en-US" sz="2000" dirty="0">
                <a:solidFill>
                  <a:srgbClr val="00B0F0"/>
                </a:solidFill>
                <a:latin typeface="Bahnschrift SemiBold" panose="020B0502040204020203" pitchFamily="34" charset="0"/>
              </a:rPr>
              <a:t>121</a:t>
            </a:r>
            <a:endParaRPr lang="en-IN" sz="2000" dirty="0">
              <a:solidFill>
                <a:srgbClr val="00B0F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2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6822F9-CADC-442D-B9BD-CBBCCAFD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255" y="219215"/>
            <a:ext cx="3534048" cy="674865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ELIGIBLE PATIENTS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940CC-89CD-4D62-B959-AEE0FA3C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7153A-027B-4933-9BCB-AAAAD327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11</a:t>
            </a:fld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1F480-EAF9-4A93-B4A4-58F09F502B62}"/>
              </a:ext>
            </a:extLst>
          </p:cNvPr>
          <p:cNvCxnSpPr>
            <a:cxnSpLocks/>
          </p:cNvCxnSpPr>
          <p:nvPr/>
        </p:nvCxnSpPr>
        <p:spPr>
          <a:xfrm>
            <a:off x="11927840" y="219215"/>
            <a:ext cx="0" cy="6527025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5ED459-8A2D-4511-9D80-B4BAE9D0F373}"/>
              </a:ext>
            </a:extLst>
          </p:cNvPr>
          <p:cNvCxnSpPr>
            <a:cxnSpLocks/>
          </p:cNvCxnSpPr>
          <p:nvPr/>
        </p:nvCxnSpPr>
        <p:spPr>
          <a:xfrm>
            <a:off x="254000" y="219215"/>
            <a:ext cx="0" cy="6527025"/>
          </a:xfrm>
          <a:prstGeom prst="line">
            <a:avLst/>
          </a:prstGeom>
          <a:ln w="762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919A1400-3090-4CAF-B964-1A80DC0610ED}"/>
              </a:ext>
            </a:extLst>
          </p:cNvPr>
          <p:cNvSpPr/>
          <p:nvPr/>
        </p:nvSpPr>
        <p:spPr>
          <a:xfrm rot="10800000">
            <a:off x="1625654" y="482600"/>
            <a:ext cx="2265680" cy="622104"/>
          </a:xfrm>
          <a:prstGeom prst="bentUpArrow">
            <a:avLst/>
          </a:prstGeom>
          <a:pattFill prst="lgCheck">
            <a:fgClr>
              <a:srgbClr val="00B050"/>
            </a:fgClr>
            <a:bgClr>
              <a:srgbClr val="D8B97A"/>
            </a:bgClr>
          </a:patt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A821A849-F428-478C-9668-FF426157C318}"/>
              </a:ext>
            </a:extLst>
          </p:cNvPr>
          <p:cNvSpPr/>
          <p:nvPr/>
        </p:nvSpPr>
        <p:spPr>
          <a:xfrm flipV="1">
            <a:off x="7691588" y="482599"/>
            <a:ext cx="2265680" cy="623108"/>
          </a:xfrm>
          <a:prstGeom prst="bentUpArrow">
            <a:avLst/>
          </a:prstGeom>
          <a:pattFill prst="lgCheck">
            <a:fgClr>
              <a:srgbClr val="00B0F0"/>
            </a:fgClr>
            <a:bgClr>
              <a:schemeClr val="bg1"/>
            </a:bgClr>
          </a:patt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C561B-B9CD-4B03-A860-D53B35CF2631}"/>
              </a:ext>
            </a:extLst>
          </p:cNvPr>
          <p:cNvSpPr txBox="1"/>
          <p:nvPr/>
        </p:nvSpPr>
        <p:spPr>
          <a:xfrm>
            <a:off x="238760" y="1236785"/>
            <a:ext cx="3088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Gill Sans MT" panose="020B0502020104020203" pitchFamily="34" charset="0"/>
              </a:rPr>
              <a:t>4678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Gill Sans MT" panose="020B0502020104020203" pitchFamily="34" charset="0"/>
              </a:rPr>
              <a:t>INTENSIVE  TREATMENT GROUP</a:t>
            </a:r>
          </a:p>
          <a:p>
            <a:pPr algn="ctr"/>
            <a:endParaRPr lang="en-US" sz="2000" b="1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Gill Sans MT" panose="020B0502020104020203" pitchFamily="34" charset="0"/>
              </a:rPr>
              <a:t>(SBP : &lt;120mmHg)</a:t>
            </a:r>
            <a:endParaRPr lang="en-IN" sz="2000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23A43-0441-492B-AF05-280E43DE6AD7}"/>
              </a:ext>
            </a:extLst>
          </p:cNvPr>
          <p:cNvSpPr txBox="1"/>
          <p:nvPr/>
        </p:nvSpPr>
        <p:spPr>
          <a:xfrm>
            <a:off x="8101634" y="1236785"/>
            <a:ext cx="3088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Gill Sans MT" panose="020B0502020104020203" pitchFamily="34" charset="0"/>
              </a:rPr>
              <a:t>4683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Gill Sans MT" panose="020B0502020104020203" pitchFamily="34" charset="0"/>
              </a:rPr>
              <a:t> STANDARD  TREATMENT GROUP</a:t>
            </a:r>
          </a:p>
          <a:p>
            <a:pPr algn="ctr"/>
            <a:endParaRPr lang="en-US" sz="2000" b="1" dirty="0">
              <a:solidFill>
                <a:srgbClr val="00B0F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Gill Sans MT" panose="020B0502020104020203" pitchFamily="34" charset="0"/>
              </a:rPr>
              <a:t>(SBP :  &lt;140mmHg)</a:t>
            </a:r>
            <a:endParaRPr lang="en-IN" sz="2000" b="1" dirty="0">
              <a:solidFill>
                <a:srgbClr val="00B0F0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857B41D-689F-452E-BE0A-335BE54B5239}"/>
              </a:ext>
            </a:extLst>
          </p:cNvPr>
          <p:cNvSpPr/>
          <p:nvPr/>
        </p:nvSpPr>
        <p:spPr>
          <a:xfrm>
            <a:off x="1625655" y="3307858"/>
            <a:ext cx="365699" cy="1607090"/>
          </a:xfrm>
          <a:prstGeom prst="downArrow">
            <a:avLst/>
          </a:prstGeom>
          <a:pattFill prst="plaid">
            <a:fgClr>
              <a:srgbClr val="00B050"/>
            </a:fgClr>
            <a:bgClr>
              <a:srgbClr val="D8B97A"/>
            </a:bgClr>
          </a:pattFill>
          <a:ln w="12700" cap="flat">
            <a:solidFill>
              <a:srgbClr val="F7F1E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17C753A-1871-4E79-8BF8-3E9350978857}"/>
              </a:ext>
            </a:extLst>
          </p:cNvPr>
          <p:cNvSpPr/>
          <p:nvPr/>
        </p:nvSpPr>
        <p:spPr>
          <a:xfrm>
            <a:off x="9662161" y="3307858"/>
            <a:ext cx="295091" cy="1607090"/>
          </a:xfrm>
          <a:prstGeom prst="downArrow">
            <a:avLst/>
          </a:prstGeom>
          <a:pattFill prst="plaid">
            <a:fgClr>
              <a:srgbClr val="197DCE"/>
            </a:fgClr>
            <a:bgClr>
              <a:srgbClr val="F7F1E4"/>
            </a:bgClr>
          </a:pattFill>
          <a:ln w="12700" cap="flat">
            <a:solidFill>
              <a:srgbClr val="F7F1E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C69F78-9B8D-403F-BA16-AC3C1C80F094}"/>
              </a:ext>
            </a:extLst>
          </p:cNvPr>
          <p:cNvSpPr txBox="1">
            <a:spLocks/>
          </p:cNvSpPr>
          <p:nvPr/>
        </p:nvSpPr>
        <p:spPr>
          <a:xfrm>
            <a:off x="2164133" y="3271149"/>
            <a:ext cx="7193226" cy="928088"/>
          </a:xfrm>
          <a:prstGeom prst="rect">
            <a:avLst/>
          </a:prstGeo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All Major classes of Anti hypertensives were included in the formulary and were provided at no cost to participants.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1B8E86-E487-4E29-A70B-5A29C3F5E5F1}"/>
              </a:ext>
            </a:extLst>
          </p:cNvPr>
          <p:cNvSpPr txBox="1"/>
          <p:nvPr/>
        </p:nvSpPr>
        <p:spPr>
          <a:xfrm>
            <a:off x="3118927" y="4433861"/>
            <a:ext cx="54047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Monthly Follow-up  </a:t>
            </a:r>
            <a:r>
              <a:rPr lang="en-US" sz="2400" b="1" dirty="0">
                <a:solidFill>
                  <a:srgbClr val="00B0F0"/>
                </a:solidFill>
                <a:latin typeface="Gill Sans MT" panose="020B0502020104020203" pitchFamily="34" charset="0"/>
              </a:rPr>
              <a:t>x 3 MONTHS</a:t>
            </a:r>
          </a:p>
          <a:p>
            <a:pPr algn="ctr"/>
            <a:endParaRPr lang="en-US" sz="1800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22E366A-E18C-4A95-BE21-9840F0CBB03F}"/>
              </a:ext>
            </a:extLst>
          </p:cNvPr>
          <p:cNvSpPr/>
          <p:nvPr/>
        </p:nvSpPr>
        <p:spPr>
          <a:xfrm>
            <a:off x="5466092" y="4914948"/>
            <a:ext cx="416552" cy="770848"/>
          </a:xfrm>
          <a:prstGeom prst="downArrow">
            <a:avLst/>
          </a:prstGeom>
          <a:pattFill prst="plaid">
            <a:fgClr>
              <a:schemeClr val="accent6">
                <a:lumMod val="75000"/>
              </a:schemeClr>
            </a:fgClr>
            <a:bgClr>
              <a:srgbClr val="D8B97A"/>
            </a:bgClr>
          </a:pattFill>
          <a:ln w="12700" cap="flat">
            <a:solidFill>
              <a:srgbClr val="F7F1E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526F13-FC0F-49C4-AD2F-52A017119F73}"/>
              </a:ext>
            </a:extLst>
          </p:cNvPr>
          <p:cNvSpPr txBox="1"/>
          <p:nvPr/>
        </p:nvSpPr>
        <p:spPr>
          <a:xfrm>
            <a:off x="2809242" y="56952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Gill Sans MT" panose="020B0502020104020203" pitchFamily="34" charset="0"/>
              </a:rPr>
              <a:t>3 Monthly </a:t>
            </a:r>
            <a:r>
              <a:rPr lang="en-US" sz="2800" b="1" dirty="0">
                <a:solidFill>
                  <a:srgbClr val="00B0F0"/>
                </a:solidFill>
                <a:latin typeface="Gill Sans MT" panose="020B0502020104020203" pitchFamily="34" charset="0"/>
              </a:rPr>
              <a:t>Follow-up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400904-2C8A-4C97-B148-DF539D2CF3D2}"/>
              </a:ext>
            </a:extLst>
          </p:cNvPr>
          <p:cNvSpPr/>
          <p:nvPr/>
        </p:nvSpPr>
        <p:spPr>
          <a:xfrm>
            <a:off x="853440" y="5172525"/>
            <a:ext cx="1859280" cy="1466260"/>
          </a:xfrm>
          <a:prstGeom prst="roundRect">
            <a:avLst/>
          </a:prstGeom>
          <a:noFill/>
          <a:ln w="57150" cap="flat">
            <a:solidFill>
              <a:srgbClr val="00B0F0"/>
            </a:solidFill>
            <a:prstDash val="solid"/>
            <a:miter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r>
              <a:rPr lang="en-US" dirty="0"/>
              <a:t>  </a:t>
            </a:r>
            <a:r>
              <a:rPr lang="en-US" sz="2200" dirty="0">
                <a:solidFill>
                  <a:srgbClr val="00B050"/>
                </a:solidFill>
                <a:latin typeface="Bahnschrift" panose="020B0502040204020203" pitchFamily="34" charset="0"/>
              </a:rPr>
              <a:t>TARGET BP</a:t>
            </a:r>
          </a:p>
          <a:p>
            <a:pPr algn="ctr"/>
            <a:endParaRPr lang="en-US" sz="2200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2200" dirty="0">
                <a:solidFill>
                  <a:srgbClr val="00B050"/>
                </a:solidFill>
                <a:latin typeface="Bahnschrift" panose="020B0502040204020203" pitchFamily="34" charset="0"/>
              </a:rPr>
              <a:t>&lt; 120mmHg</a:t>
            </a:r>
            <a:endParaRPr lang="en-IN" sz="2200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0DB052E-4EF0-4025-8438-066FF868F028}"/>
              </a:ext>
            </a:extLst>
          </p:cNvPr>
          <p:cNvSpPr/>
          <p:nvPr/>
        </p:nvSpPr>
        <p:spPr>
          <a:xfrm>
            <a:off x="8628145" y="5157110"/>
            <a:ext cx="2431956" cy="1466260"/>
          </a:xfrm>
          <a:prstGeom prst="round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  <a:effectLst>
            <a:glow rad="228600">
              <a:srgbClr val="00B050">
                <a:alpha val="40000"/>
              </a:srgbClr>
            </a:glow>
          </a:effectLst>
        </p:spPr>
        <p:txBody>
          <a:bodyPr rtlCol="0" anchor="ctr"/>
          <a:lstStyle/>
          <a:p>
            <a:pPr algn="ctr"/>
            <a:r>
              <a:rPr lang="en-US" dirty="0"/>
              <a:t>  </a:t>
            </a:r>
            <a:r>
              <a:rPr lang="en-US" sz="2200" dirty="0">
                <a:solidFill>
                  <a:srgbClr val="00B0F0"/>
                </a:solidFill>
                <a:latin typeface="Bahnschrift" panose="020B0502040204020203" pitchFamily="34" charset="0"/>
              </a:rPr>
              <a:t>TARGET BP</a:t>
            </a:r>
          </a:p>
          <a:p>
            <a:pPr algn="ctr"/>
            <a:endParaRPr lang="en-US" sz="2200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2200" dirty="0">
                <a:solidFill>
                  <a:srgbClr val="00B0F0"/>
                </a:solidFill>
                <a:latin typeface="Bahnschrift" panose="020B0502040204020203" pitchFamily="34" charset="0"/>
              </a:rPr>
              <a:t>135 – 139mmHg</a:t>
            </a:r>
            <a:endParaRPr lang="en-IN" sz="2200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6" grpId="0"/>
      <p:bldP spid="18" grpId="0" animBg="1"/>
      <p:bldP spid="20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BEB4EE-D059-4FEC-A077-3C454648B2D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550747" y="2720219"/>
            <a:ext cx="11019223" cy="2091978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146050" contourW="25400" prstMaterial="metal">
              <a:bevelT w="152400" h="107950" prst="softRound"/>
              <a:bevelB w="25400" h="38100" prst="softRound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en-IN" sz="6000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TERMINOLOGIES</a:t>
            </a:r>
            <a:br>
              <a:rPr lang="en-IN" sz="6000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5D7D2-AFE1-4C4F-9AD4-5C4A60C1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B9CEF-A6A1-447F-BF6C-85E60D15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195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AC4D04F-58B3-4AA1-9A6B-B014F4BE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976" y="582045"/>
            <a:ext cx="3534048" cy="949185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SERIOUS ADVERSE EVENTS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F9709-4226-4944-89D0-E4777DA4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D6C0D-82E3-4CF6-A2CE-540EBDDA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8C9E46-CB46-45D0-BD0F-41879B52906C}"/>
              </a:ext>
            </a:extLst>
          </p:cNvPr>
          <p:cNvSpPr/>
          <p:nvPr/>
        </p:nvSpPr>
        <p:spPr>
          <a:xfrm>
            <a:off x="4972049" y="1859639"/>
            <a:ext cx="2143125" cy="80962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r>
              <a:rPr lang="en-US" sz="3600" dirty="0">
                <a:latin typeface="Eras Bold ITC" panose="020B0907030504020204" pitchFamily="34" charset="0"/>
              </a:rPr>
              <a:t>EVENTS</a:t>
            </a:r>
            <a:endParaRPr lang="en-IN" sz="3600" dirty="0">
              <a:latin typeface="Eras Bold ITC" panose="020B0907030504020204" pitchFamily="34" charset="0"/>
            </a:endParaRPr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EE199FEA-0BCC-4D99-9291-DDF246F58B67}"/>
              </a:ext>
            </a:extLst>
          </p:cNvPr>
          <p:cNvSpPr/>
          <p:nvPr/>
        </p:nvSpPr>
        <p:spPr>
          <a:xfrm>
            <a:off x="857250" y="2543175"/>
            <a:ext cx="2343150" cy="1028700"/>
          </a:xfrm>
          <a:prstGeom prst="snipRoundRect">
            <a:avLst/>
          </a:prstGeom>
          <a:solidFill>
            <a:schemeClr val="bg2">
              <a:lumMod val="50000"/>
            </a:schemeClr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Fatal or life threatening</a:t>
            </a:r>
            <a:endParaRPr lang="en-IN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: Top Corners One Rounded and One Snipped 7">
            <a:extLst>
              <a:ext uri="{FF2B5EF4-FFF2-40B4-BE49-F238E27FC236}">
                <a16:creationId xmlns:a16="http://schemas.microsoft.com/office/drawing/2014/main" id="{CFE54808-D53B-4AAB-B5EF-DABF1E9E6FF9}"/>
              </a:ext>
            </a:extLst>
          </p:cNvPr>
          <p:cNvSpPr/>
          <p:nvPr/>
        </p:nvSpPr>
        <p:spPr>
          <a:xfrm>
            <a:off x="1085850" y="4974221"/>
            <a:ext cx="3886199" cy="1407794"/>
          </a:xfrm>
          <a:prstGeom prst="snipRoundRect">
            <a:avLst/>
          </a:prstGeom>
          <a:solidFill>
            <a:schemeClr val="bg2">
              <a:lumMod val="50000"/>
            </a:schemeClr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Clinically significant or persistent disability</a:t>
            </a:r>
            <a:endParaRPr lang="en-IN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1926E0DD-89C7-465D-B5AB-4EF28D8A8601}"/>
              </a:ext>
            </a:extLst>
          </p:cNvPr>
          <p:cNvSpPr/>
          <p:nvPr/>
        </p:nvSpPr>
        <p:spPr>
          <a:xfrm>
            <a:off x="7115173" y="4974222"/>
            <a:ext cx="4486824" cy="1407793"/>
          </a:xfrm>
          <a:prstGeom prst="snipRoundRect">
            <a:avLst/>
          </a:prstGeom>
          <a:solidFill>
            <a:schemeClr val="bg2">
              <a:lumMod val="50000"/>
            </a:schemeClr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Clinically significant hazard </a:t>
            </a:r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or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harm to the participant</a:t>
            </a:r>
            <a:endParaRPr lang="en-IN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0920BE90-FFBC-4F19-9034-9FB14FCABF6F}"/>
              </a:ext>
            </a:extLst>
          </p:cNvPr>
          <p:cNvSpPr/>
          <p:nvPr/>
        </p:nvSpPr>
        <p:spPr>
          <a:xfrm>
            <a:off x="8731038" y="2543175"/>
            <a:ext cx="2698961" cy="1028700"/>
          </a:xfrm>
          <a:prstGeom prst="snipRoundRect">
            <a:avLst/>
          </a:prstGeom>
          <a:solidFill>
            <a:schemeClr val="bg2">
              <a:lumMod val="50000"/>
            </a:schemeClr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Prolonged Hospitalization</a:t>
            </a:r>
            <a:endParaRPr lang="en-IN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3787F6-161D-4FA2-862D-2B850942364C}"/>
              </a:ext>
            </a:extLst>
          </p:cNvPr>
          <p:cNvCxnSpPr/>
          <p:nvPr/>
        </p:nvCxnSpPr>
        <p:spPr>
          <a:xfrm flipH="1">
            <a:off x="3505200" y="2669264"/>
            <a:ext cx="1466849" cy="52161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ED6B0A-798E-433E-9EF0-461E4B846E2C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816266" y="2669264"/>
            <a:ext cx="1227346" cy="230495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CFA334-325D-414B-8188-83090BA691D2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43612" y="2669264"/>
            <a:ext cx="1157288" cy="230495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DE9B77-3085-4377-8813-CBCC14E451E4}"/>
              </a:ext>
            </a:extLst>
          </p:cNvPr>
          <p:cNvCxnSpPr>
            <a:cxnSpLocks/>
          </p:cNvCxnSpPr>
          <p:nvPr/>
        </p:nvCxnSpPr>
        <p:spPr>
          <a:xfrm>
            <a:off x="7115174" y="2669263"/>
            <a:ext cx="1314451" cy="58828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2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0477D-0864-4C6A-B0B4-5C146A45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255" y="612525"/>
            <a:ext cx="3534048" cy="949185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OUTCOMES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5FA9F-D311-46C5-B980-C7B874B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F7B1B-49A5-4EF5-A3E6-662B5589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9DA5CAFC-A61A-400E-871E-81EA128C3C90}"/>
              </a:ext>
            </a:extLst>
          </p:cNvPr>
          <p:cNvSpPr/>
          <p:nvPr/>
        </p:nvSpPr>
        <p:spPr>
          <a:xfrm rot="10800000">
            <a:off x="1676454" y="1087117"/>
            <a:ext cx="2265680" cy="622104"/>
          </a:xfrm>
          <a:prstGeom prst="bentUpArrow">
            <a:avLst/>
          </a:prstGeom>
          <a:pattFill prst="lgCheck">
            <a:fgClr>
              <a:srgbClr val="C00000"/>
            </a:fgClr>
            <a:bgClr>
              <a:srgbClr val="D8B97A"/>
            </a:bgClr>
          </a:patt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8F3241F0-DF3B-4FA1-80A0-A8A4346D43C5}"/>
              </a:ext>
            </a:extLst>
          </p:cNvPr>
          <p:cNvSpPr/>
          <p:nvPr/>
        </p:nvSpPr>
        <p:spPr>
          <a:xfrm flipV="1">
            <a:off x="7700424" y="1086114"/>
            <a:ext cx="2265680" cy="623108"/>
          </a:xfrm>
          <a:prstGeom prst="bentUpArrow">
            <a:avLst/>
          </a:prstGeom>
          <a:pattFill prst="lgCheck">
            <a:fgClr>
              <a:srgbClr val="BC7FBB"/>
            </a:fgClr>
            <a:bgClr>
              <a:schemeClr val="tx2">
                <a:lumMod val="50000"/>
              </a:schemeClr>
            </a:bgClr>
          </a:patt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34EA40B-DF0E-4EF2-B8F7-567F819E3E19}"/>
              </a:ext>
            </a:extLst>
          </p:cNvPr>
          <p:cNvSpPr/>
          <p:nvPr/>
        </p:nvSpPr>
        <p:spPr>
          <a:xfrm>
            <a:off x="5613003" y="1709222"/>
            <a:ext cx="416552" cy="770848"/>
          </a:xfrm>
          <a:prstGeom prst="downArrow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accent6">
                <a:lumMod val="50000"/>
              </a:schemeClr>
            </a:bgClr>
          </a:pattFill>
          <a:ln w="12700" cap="flat">
            <a:solidFill>
              <a:srgbClr val="F7F1E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94E3D-9D99-4C94-9F0D-ED3799DF7C34}"/>
              </a:ext>
            </a:extLst>
          </p:cNvPr>
          <p:cNvSpPr txBox="1"/>
          <p:nvPr/>
        </p:nvSpPr>
        <p:spPr>
          <a:xfrm>
            <a:off x="365760" y="2003016"/>
            <a:ext cx="308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PRIMARY OUTCOME</a:t>
            </a:r>
            <a:endParaRPr lang="en-IN" sz="2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5539E-B335-4CDB-A019-BF44C8DC76D8}"/>
              </a:ext>
            </a:extLst>
          </p:cNvPr>
          <p:cNvSpPr txBox="1"/>
          <p:nvPr/>
        </p:nvSpPr>
        <p:spPr>
          <a:xfrm>
            <a:off x="8421784" y="2003015"/>
            <a:ext cx="308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C7FBB"/>
                </a:solidFill>
                <a:latin typeface="Gill Sans MT" panose="020B0502020104020203" pitchFamily="34" charset="0"/>
              </a:rPr>
              <a:t>SECONDARY OUTCOME</a:t>
            </a:r>
            <a:endParaRPr lang="en-IN" sz="2800" b="1" dirty="0">
              <a:solidFill>
                <a:srgbClr val="BC7FBB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BDA12-A3E3-417C-92C9-E7A3DCCB677D}"/>
              </a:ext>
            </a:extLst>
          </p:cNvPr>
          <p:cNvSpPr txBox="1"/>
          <p:nvPr/>
        </p:nvSpPr>
        <p:spPr>
          <a:xfrm>
            <a:off x="4276959" y="2627582"/>
            <a:ext cx="308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RENAL OUTCOME</a:t>
            </a:r>
            <a:endParaRPr lang="en-IN" sz="2800" b="1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3FFFD-F6E2-4DED-B2A1-151E77322190}"/>
              </a:ext>
            </a:extLst>
          </p:cNvPr>
          <p:cNvSpPr/>
          <p:nvPr/>
        </p:nvSpPr>
        <p:spPr>
          <a:xfrm>
            <a:off x="0" y="0"/>
            <a:ext cx="3810722" cy="6858000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FIRST OCCURRENCE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of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MI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ACS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CHF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STROKE</a:t>
            </a:r>
          </a:p>
          <a:p>
            <a:pPr algn="l">
              <a:lnSpc>
                <a:spcPct val="150000"/>
              </a:lnSpc>
            </a:pPr>
            <a:endParaRPr lang="en-I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CCDD2D-1194-4D55-BCC2-8AA8DFAECB27}"/>
              </a:ext>
            </a:extLst>
          </p:cNvPr>
          <p:cNvSpPr/>
          <p:nvPr/>
        </p:nvSpPr>
        <p:spPr>
          <a:xfrm>
            <a:off x="8172450" y="0"/>
            <a:ext cx="4019550" cy="6858000"/>
          </a:xfrm>
          <a:prstGeom prst="rect">
            <a:avLst/>
          </a:prstGeom>
          <a:solidFill>
            <a:srgbClr val="BC7FBB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Included the 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INDIVIDUAL COMPONENTS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of the primary composite   outcome,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death from any cause, 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and the composite of the primary outcome or death from any cause.</a:t>
            </a:r>
            <a:endParaRPr lang="en-IN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4B896B-B460-427A-829F-66963845B634}"/>
              </a:ext>
            </a:extLst>
          </p:cNvPr>
          <p:cNvSpPr/>
          <p:nvPr/>
        </p:nvSpPr>
        <p:spPr>
          <a:xfrm>
            <a:off x="3810722" y="0"/>
            <a:ext cx="43622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algn="l">
              <a:lnSpc>
                <a:spcPct val="150000"/>
              </a:lnSpc>
            </a:pP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FOR PATIENTS WITH CKD AT</a:t>
            </a:r>
          </a:p>
          <a:p>
            <a:pPr algn="l">
              <a:lnSpc>
                <a:spcPct val="150000"/>
              </a:lnSpc>
            </a:pP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BASELINE </a:t>
            </a:r>
          </a:p>
          <a:p>
            <a:pPr algn="l">
              <a:lnSpc>
                <a:spcPct val="150000"/>
              </a:lnSpc>
            </a:pP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(eGFR &lt;60mL/min/1.73m2)</a:t>
            </a:r>
          </a:p>
          <a:p>
            <a:pPr algn="l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&lt;50% reduction in eGFR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ESRD requiring dialysis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RRT</a:t>
            </a:r>
          </a:p>
          <a:p>
            <a:pPr>
              <a:lnSpc>
                <a:spcPct val="150000"/>
              </a:lnSpc>
            </a:pPr>
            <a:endParaRPr lang="en-US" sz="20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FOR PATIENTS ITH NO CKD AT BASELINE</a:t>
            </a:r>
          </a:p>
          <a:p>
            <a:pPr algn="l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1" dirty="0">
                <a:latin typeface="Gill Sans MT" panose="020B0502020104020203" pitchFamily="34" charset="0"/>
              </a:rPr>
              <a:t>Decrease in eGFR &gt;30</a:t>
            </a:r>
            <a:r>
              <a:rPr lang="en-US" b="1" dirty="0">
                <a:latin typeface="Gill Sans MT" panose="020B0502020104020203" pitchFamily="34" charset="0"/>
              </a:rPr>
              <a:t>%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l">
              <a:lnSpc>
                <a:spcPct val="150000"/>
              </a:lnSpc>
            </a:pPr>
            <a:endParaRPr lang="en-IN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2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99F01-9324-4961-9D46-4D6176A6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ADCB6-B022-4E98-8EFA-489932B8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E6C34E09-BFCC-4366-A04C-B7C7742C23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3142" y="2060154"/>
            <a:ext cx="9355158" cy="4321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A98AC-93EC-46F1-8C7C-02E460877066}"/>
              </a:ext>
            </a:extLst>
          </p:cNvPr>
          <p:cNvSpPr/>
          <p:nvPr/>
        </p:nvSpPr>
        <p:spPr>
          <a:xfrm>
            <a:off x="7898434" y="4704203"/>
            <a:ext cx="609600" cy="550842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DE651-D696-43D6-8172-E3F8A00A7EB8}"/>
              </a:ext>
            </a:extLst>
          </p:cNvPr>
          <p:cNvSpPr/>
          <p:nvPr/>
        </p:nvSpPr>
        <p:spPr>
          <a:xfrm>
            <a:off x="1616942" y="74466"/>
            <a:ext cx="9507557" cy="1761474"/>
          </a:xfrm>
          <a:prstGeom prst="rect">
            <a:avLst/>
          </a:prstGeom>
          <a:solidFill>
            <a:srgbClr val="D8B97A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Systolic Blood Pressure In The Two treatment groups over the Course of trial</a:t>
            </a:r>
            <a:endParaRPr lang="en-IN" sz="3600" dirty="0">
              <a:solidFill>
                <a:schemeClr val="accent3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2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6EF06-42FD-407C-BB9A-7F95F64A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2E49B-AF1A-42E1-B604-6033F3A4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4EA3B-97BE-478E-AA3A-10F77856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475985"/>
            <a:ext cx="8950960" cy="59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7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6DD67-DE37-42B3-81DF-784E48DE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61F8D-3FAB-41B1-A239-965E16CB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9CBE9-462C-4B6D-A06F-2840A758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9" y="983693"/>
            <a:ext cx="10708640" cy="1856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FAE04-EA46-4A1A-9BF9-71DAE0C88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195" y="2977309"/>
            <a:ext cx="6065609" cy="366147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EF1CE8-FFC8-49BE-9050-C957089B6A3F}"/>
              </a:ext>
            </a:extLst>
          </p:cNvPr>
          <p:cNvSpPr/>
          <p:nvPr/>
        </p:nvSpPr>
        <p:spPr>
          <a:xfrm>
            <a:off x="6441841" y="4808047"/>
            <a:ext cx="386080" cy="39624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B8F93C-AF52-43B9-B7B1-88C20A5754E2}"/>
                  </a:ext>
                </a:extLst>
              </p14:cNvPr>
              <p14:cNvContentPartPr/>
              <p14:nvPr/>
            </p14:nvContentPartPr>
            <p14:xfrm>
              <a:off x="4734280" y="2703240"/>
              <a:ext cx="69984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B8F93C-AF52-43B9-B7B1-88C20A5754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2640" y="2559240"/>
                <a:ext cx="843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BDB5D1-77B1-4465-A55E-CDDD0E506CCC}"/>
                  </a:ext>
                </a:extLst>
              </p14:cNvPr>
              <p14:cNvContentPartPr/>
              <p14:nvPr/>
            </p14:nvContentPartPr>
            <p14:xfrm>
              <a:off x="7243480" y="2703240"/>
              <a:ext cx="7117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BDB5D1-77B1-4465-A55E-CDDD0E506C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1840" y="2559240"/>
                <a:ext cx="8553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6519FD-1CA8-4EF1-AFC5-F02D49337F30}"/>
                  </a:ext>
                </a:extLst>
              </p14:cNvPr>
              <p14:cNvContentPartPr/>
              <p14:nvPr/>
            </p14:nvContentPartPr>
            <p14:xfrm>
              <a:off x="10962280" y="2703240"/>
              <a:ext cx="43704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6519FD-1CA8-4EF1-AFC5-F02D49337F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0280" y="2559240"/>
                <a:ext cx="58068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FE9CCE5-A1B5-48BF-9494-4DBC7A3C85DD}"/>
              </a:ext>
            </a:extLst>
          </p:cNvPr>
          <p:cNvSpPr/>
          <p:nvPr/>
        </p:nvSpPr>
        <p:spPr>
          <a:xfrm>
            <a:off x="3465596" y="41910"/>
            <a:ext cx="5810250" cy="745568"/>
          </a:xfrm>
          <a:prstGeom prst="rect">
            <a:avLst/>
          </a:prstGeom>
          <a:solidFill>
            <a:srgbClr val="D8B97A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en-IN" sz="3600" dirty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PRIMARY OUTCOME</a:t>
            </a:r>
          </a:p>
        </p:txBody>
      </p:sp>
    </p:spTree>
    <p:extLst>
      <p:ext uri="{BB962C8B-B14F-4D97-AF65-F5344CB8AC3E}">
        <p14:creationId xmlns:p14="http://schemas.microsoft.com/office/powerpoint/2010/main" val="374002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01CD8-169E-4A6E-B480-62A873D8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8CCE4-A76B-4DE2-AC26-21EB134B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C84F8-2DFD-4BDE-BC05-19F3F0BC8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590801"/>
            <a:ext cx="9966960" cy="2875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ABBC1-D12F-4CCE-BCB2-BA7C0DE10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605281"/>
            <a:ext cx="9966960" cy="985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787A60-91A8-4B2F-AAD6-7A70CEAF656D}"/>
              </a:ext>
            </a:extLst>
          </p:cNvPr>
          <p:cNvSpPr/>
          <p:nvPr/>
        </p:nvSpPr>
        <p:spPr>
          <a:xfrm>
            <a:off x="1166957" y="4775200"/>
            <a:ext cx="9805843" cy="34544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038693-A29B-4D32-882F-540AA4F3C73B}"/>
                  </a:ext>
                </a:extLst>
              </p14:cNvPr>
              <p14:cNvContentPartPr/>
              <p14:nvPr/>
            </p14:nvContentPartPr>
            <p14:xfrm>
              <a:off x="4673440" y="4958640"/>
              <a:ext cx="6512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038693-A29B-4D32-882F-540AA4F3C7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1440" y="4815000"/>
                <a:ext cx="7948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320208-E756-4E0E-97CD-E4A795192AA5}"/>
                  </a:ext>
                </a:extLst>
              </p14:cNvPr>
              <p14:cNvContentPartPr/>
              <p14:nvPr/>
            </p14:nvContentPartPr>
            <p14:xfrm>
              <a:off x="7060960" y="4958640"/>
              <a:ext cx="63684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320208-E756-4E0E-97CD-E4A795192A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8960" y="4815000"/>
                <a:ext cx="78048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3779061-CD3D-4A16-8EDD-FD4103921775}"/>
              </a:ext>
            </a:extLst>
          </p:cNvPr>
          <p:cNvSpPr/>
          <p:nvPr/>
        </p:nvSpPr>
        <p:spPr>
          <a:xfrm>
            <a:off x="3352800" y="169698"/>
            <a:ext cx="5810250" cy="745568"/>
          </a:xfrm>
          <a:prstGeom prst="rect">
            <a:avLst/>
          </a:prstGeom>
          <a:solidFill>
            <a:srgbClr val="D8B97A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en-IN" sz="3600" dirty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SECONDARY OUTCOME</a:t>
            </a:r>
          </a:p>
        </p:txBody>
      </p:sp>
    </p:spTree>
    <p:extLst>
      <p:ext uri="{BB962C8B-B14F-4D97-AF65-F5344CB8AC3E}">
        <p14:creationId xmlns:p14="http://schemas.microsoft.com/office/powerpoint/2010/main" val="1891637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7D71F-2630-49AD-A14A-AC63AF4C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87532-66F9-4CFB-A1D8-4C2994D8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19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B3E20-9472-45CF-AC07-E4AB2E9E8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63" y="1444572"/>
            <a:ext cx="7225073" cy="47548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04C84E4-C895-453E-9B3E-0BC46788AD54}"/>
              </a:ext>
            </a:extLst>
          </p:cNvPr>
          <p:cNvSpPr/>
          <p:nvPr/>
        </p:nvSpPr>
        <p:spPr>
          <a:xfrm>
            <a:off x="7112401" y="3230880"/>
            <a:ext cx="386080" cy="39624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6DFC4-F231-4D25-AEE0-B85F1D6B297C}"/>
              </a:ext>
            </a:extLst>
          </p:cNvPr>
          <p:cNvSpPr/>
          <p:nvPr/>
        </p:nvSpPr>
        <p:spPr>
          <a:xfrm>
            <a:off x="2800350" y="103201"/>
            <a:ext cx="6362700" cy="745568"/>
          </a:xfrm>
          <a:prstGeom prst="rect">
            <a:avLst/>
          </a:prstGeom>
          <a:solidFill>
            <a:srgbClr val="D8B97A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en-IN" sz="3600" dirty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DEATH FROM ANY CAUSE</a:t>
            </a:r>
          </a:p>
        </p:txBody>
      </p:sp>
    </p:spTree>
    <p:extLst>
      <p:ext uri="{BB962C8B-B14F-4D97-AF65-F5344CB8AC3E}">
        <p14:creationId xmlns:p14="http://schemas.microsoft.com/office/powerpoint/2010/main" val="4034796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A672-E2C9-49A3-B8D1-665F05ADB8BC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586388" y="1894134"/>
            <a:ext cx="11019223" cy="2091978"/>
          </a:xfrm>
        </p:spPr>
        <p:txBody>
          <a:bodyPr>
            <a:scene3d>
              <a:camera prst="orthographicFront"/>
              <a:lightRig rig="twoPt" dir="t"/>
            </a:scene3d>
            <a:sp3d extrusionH="247650" contourW="25400" prstMaterial="dkEdge">
              <a:bevelT w="139700" h="63500" prst="angle"/>
              <a:bevelB w="25400" h="38100" prst="riblet"/>
              <a:extrusionClr>
                <a:srgbClr val="D8B97A"/>
              </a:extrusionClr>
              <a:contourClr>
                <a:schemeClr val="bg1"/>
              </a:contourClr>
            </a:sp3d>
          </a:bodyPr>
          <a:lstStyle/>
          <a:p>
            <a:r>
              <a:rPr lang="en-US" dirty="0">
                <a:effectLst>
                  <a:glow rad="139700">
                    <a:srgbClr val="D8B97A">
                      <a:alpha val="34000"/>
                    </a:srgbClr>
                  </a:glow>
                  <a:outerShdw blurRad="50800" dist="38100" algn="l" rotWithShape="0">
                    <a:prstClr val="black">
                      <a:alpha val="30000"/>
                    </a:prstClr>
                  </a:outerShdw>
                </a:effectLst>
              </a:rPr>
              <a:t>FINAL REPORT OF A TRIAL OF  INTENSIVE VS STANDARD BLOOD PRESSURE CONTROL</a:t>
            </a:r>
            <a:endParaRPr lang="ru-RU" dirty="0">
              <a:effectLst>
                <a:glow rad="139700">
                  <a:srgbClr val="D8B97A">
                    <a:alpha val="34000"/>
                  </a:srgbClr>
                </a:glow>
                <a:outerShdw blurRad="50800" dist="38100" algn="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5D450-CF0E-4B12-945F-D0057946D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/>
          <a:lstStyle/>
          <a:p>
            <a:r>
              <a:rPr lang="en-US" dirty="0"/>
              <a:t>The NEW ENGLAND JOURNAL of MEDICINE</a:t>
            </a:r>
          </a:p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2021;384:1921-30.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8799AE-6C70-4A22-B90A-3F8F7CFDA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>
          <a:xfrm>
            <a:off x="3912233" y="4920295"/>
            <a:ext cx="4367531" cy="324417"/>
          </a:xfrm>
        </p:spPr>
        <p:txBody>
          <a:bodyPr/>
          <a:lstStyle/>
          <a:p>
            <a:r>
              <a:rPr lang="en-US" dirty="0"/>
              <a:t>Dr Karthik. A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743191-2C84-41E1-BD1D-4C35155B9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>
          <a:xfrm>
            <a:off x="4083685" y="5478262"/>
            <a:ext cx="4367531" cy="3244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D8B97A"/>
                </a:solidFill>
              </a:rPr>
              <a:t>Post graduate Student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D8B97A"/>
                </a:solidFill>
              </a:rPr>
              <a:t>Dept of Medicine, PGIMS Rohtak</a:t>
            </a:r>
            <a:endParaRPr lang="ru-RU" dirty="0">
              <a:solidFill>
                <a:srgbClr val="D8B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9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8C230-7A69-4738-95A2-48BC04CF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6E05A-3310-4C94-BAFC-65F50736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20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B93D9-2348-4680-B160-61C51897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493520"/>
            <a:ext cx="9966960" cy="1097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010F4-647F-44ED-BC5D-41E37B5A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2590801"/>
            <a:ext cx="9966960" cy="32106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A61BA6-D259-4896-8903-E82961482D28}"/>
              </a:ext>
            </a:extLst>
          </p:cNvPr>
          <p:cNvSpPr/>
          <p:nvPr/>
        </p:nvSpPr>
        <p:spPr>
          <a:xfrm>
            <a:off x="1087120" y="3169920"/>
            <a:ext cx="9804400" cy="36576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D1643FE-2EC4-4070-BE78-609E52A7590D}"/>
                  </a:ext>
                </a:extLst>
              </p14:cNvPr>
              <p14:cNvContentPartPr/>
              <p14:nvPr/>
            </p14:nvContentPartPr>
            <p14:xfrm>
              <a:off x="1178200" y="2722320"/>
              <a:ext cx="226620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D1643FE-2EC4-4070-BE78-609E52A759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6200" y="2578680"/>
                <a:ext cx="24098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0F93551-809B-4D51-A504-F971AEE88406}"/>
                  </a:ext>
                </a:extLst>
              </p14:cNvPr>
              <p14:cNvContentPartPr/>
              <p14:nvPr/>
            </p14:nvContentPartPr>
            <p14:xfrm>
              <a:off x="1107280" y="4648320"/>
              <a:ext cx="27540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0F93551-809B-4D51-A504-F971AEE884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5640" y="4504320"/>
                <a:ext cx="289764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865F2F8-D477-4AAE-895D-CDF100B846CD}"/>
              </a:ext>
            </a:extLst>
          </p:cNvPr>
          <p:cNvSpPr/>
          <p:nvPr/>
        </p:nvSpPr>
        <p:spPr>
          <a:xfrm>
            <a:off x="1107280" y="4864163"/>
            <a:ext cx="9804400" cy="49995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1EDDAA0-A40D-470E-A3EB-CF477C8C0289}"/>
                  </a:ext>
                </a:extLst>
              </p14:cNvPr>
              <p14:cNvContentPartPr/>
              <p14:nvPr/>
            </p14:nvContentPartPr>
            <p14:xfrm>
              <a:off x="10403560" y="5005080"/>
              <a:ext cx="5025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1EDDAA0-A40D-470E-A3EB-CF477C8C02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31560" y="4861080"/>
                <a:ext cx="6462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AA35D9-5D5B-4669-A71A-C743FC541DE1}"/>
                  </a:ext>
                </a:extLst>
              </p14:cNvPr>
              <p14:cNvContentPartPr/>
              <p14:nvPr/>
            </p14:nvContentPartPr>
            <p14:xfrm>
              <a:off x="11176120" y="379944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AA35D9-5D5B-4669-A71A-C743FC541D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04120" y="365544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5722D3-5A26-4656-82ED-8E9DC7269997}"/>
                  </a:ext>
                </a:extLst>
              </p14:cNvPr>
              <p14:cNvContentPartPr/>
              <p14:nvPr/>
            </p14:nvContentPartPr>
            <p14:xfrm>
              <a:off x="4653280" y="5005080"/>
              <a:ext cx="64512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5722D3-5A26-4656-82ED-8E9DC72699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1280" y="4861080"/>
                <a:ext cx="788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849582-CDFB-4FF8-9527-70059DD307BA}"/>
                  </a:ext>
                </a:extLst>
              </p14:cNvPr>
              <p14:cNvContentPartPr/>
              <p14:nvPr/>
            </p14:nvContentPartPr>
            <p14:xfrm>
              <a:off x="7131880" y="5005080"/>
              <a:ext cx="54864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849582-CDFB-4FF8-9527-70059DD307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59880" y="4861080"/>
                <a:ext cx="6922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99BD34-B544-4430-BA71-CB03516E9692}"/>
                  </a:ext>
                </a:extLst>
              </p14:cNvPr>
              <p14:cNvContentPartPr/>
              <p14:nvPr/>
            </p14:nvContentPartPr>
            <p14:xfrm>
              <a:off x="7457320" y="121896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99BD34-B544-4430-BA71-CB03516E96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85320" y="107496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C9508C7-A4AE-4F38-BB74-384F022574D8}"/>
                  </a:ext>
                </a:extLst>
              </p14:cNvPr>
              <p14:cNvContentPartPr/>
              <p14:nvPr/>
            </p14:nvContentPartPr>
            <p14:xfrm>
              <a:off x="7457320" y="121896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C9508C7-A4AE-4F38-BB74-384F022574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85320" y="1074960"/>
                <a:ext cx="14400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E8FCD79-257A-4BA5-9A38-BA5B4BF7B60D}"/>
              </a:ext>
            </a:extLst>
          </p:cNvPr>
          <p:cNvSpPr/>
          <p:nvPr/>
        </p:nvSpPr>
        <p:spPr>
          <a:xfrm>
            <a:off x="3352800" y="169698"/>
            <a:ext cx="5810250" cy="745568"/>
          </a:xfrm>
          <a:prstGeom prst="rect">
            <a:avLst/>
          </a:prstGeom>
          <a:solidFill>
            <a:srgbClr val="D8B97A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en-IN" sz="3600" dirty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RENAL OUTCOME</a:t>
            </a:r>
          </a:p>
        </p:txBody>
      </p:sp>
    </p:spTree>
    <p:extLst>
      <p:ext uri="{BB962C8B-B14F-4D97-AF65-F5344CB8AC3E}">
        <p14:creationId xmlns:p14="http://schemas.microsoft.com/office/powerpoint/2010/main" val="3387597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E9386-4E92-41CA-8115-18BC0EA4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F555D-8934-4155-9F81-077772A8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21</a:t>
            </a:fld>
            <a:endParaRPr lang="en-US" noProof="0" dirty="0"/>
          </a:p>
        </p:txBody>
      </p:sp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281A3045-9729-4578-A439-52E8D0CD0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52" t="128" r="552" b="23430"/>
          <a:stretch/>
        </p:blipFill>
        <p:spPr>
          <a:xfrm>
            <a:off x="2011680" y="0"/>
            <a:ext cx="8473440" cy="6776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A6C01A-865E-4CFB-9AB8-3E9818DF806C}"/>
              </a:ext>
            </a:extLst>
          </p:cNvPr>
          <p:cNvSpPr/>
          <p:nvPr/>
        </p:nvSpPr>
        <p:spPr>
          <a:xfrm>
            <a:off x="2072640" y="904240"/>
            <a:ext cx="8199120" cy="28448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547E83-7942-4C26-AAA8-A2469DD91463}"/>
                  </a:ext>
                </a:extLst>
              </p14:cNvPr>
              <p14:cNvContentPartPr/>
              <p14:nvPr/>
            </p14:nvContentPartPr>
            <p14:xfrm>
              <a:off x="5608360" y="1026720"/>
              <a:ext cx="7776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547E83-7942-4C26-AAA8-A2469DD914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6360" y="883080"/>
                <a:ext cx="9212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81E92F-D89E-4442-B456-1C689E33BF50}"/>
                  </a:ext>
                </a:extLst>
              </p14:cNvPr>
              <p14:cNvContentPartPr/>
              <p14:nvPr/>
            </p14:nvContentPartPr>
            <p14:xfrm>
              <a:off x="7071400" y="1026720"/>
              <a:ext cx="6800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81E92F-D89E-4442-B456-1C689E33BF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9400" y="883080"/>
                <a:ext cx="82368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DFD5AC3-4C7D-47B9-8481-84C3DDAFB9FE}"/>
              </a:ext>
            </a:extLst>
          </p:cNvPr>
          <p:cNvSpPr/>
          <p:nvPr/>
        </p:nvSpPr>
        <p:spPr>
          <a:xfrm>
            <a:off x="5608360" y="1615440"/>
            <a:ext cx="777600" cy="9144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BF8D6549-02A1-43BB-ABFB-4B13B57104C2}"/>
              </a:ext>
            </a:extLst>
          </p:cNvPr>
          <p:cNvSpPr/>
          <p:nvPr/>
        </p:nvSpPr>
        <p:spPr>
          <a:xfrm>
            <a:off x="6583680" y="1899920"/>
            <a:ext cx="375920" cy="436880"/>
          </a:xfrm>
          <a:prstGeom prst="chevron">
            <a:avLst/>
          </a:prstGeom>
          <a:solidFill>
            <a:srgbClr val="6D32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1A8E7C-CBB6-44D9-A9BE-8B96A5B922EF}"/>
              </a:ext>
            </a:extLst>
          </p:cNvPr>
          <p:cNvSpPr/>
          <p:nvPr/>
        </p:nvSpPr>
        <p:spPr>
          <a:xfrm>
            <a:off x="7071400" y="1615440"/>
            <a:ext cx="777600" cy="914400"/>
          </a:xfrm>
          <a:prstGeom prst="rect">
            <a:avLst/>
          </a:prstGeom>
          <a:noFill/>
          <a:ln w="38100" cap="flat">
            <a:solidFill>
              <a:srgbClr val="00B05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5E20A-31F1-4CFF-B069-4C27B9711E48}"/>
              </a:ext>
            </a:extLst>
          </p:cNvPr>
          <p:cNvSpPr txBox="1"/>
          <p:nvPr/>
        </p:nvSpPr>
        <p:spPr>
          <a:xfrm>
            <a:off x="935315" y="0"/>
            <a:ext cx="541461" cy="69865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angle"/>
            </a:sp3d>
          </a:bodyPr>
          <a:lstStyle/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A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V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S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</a:t>
            </a:r>
          </a:p>
          <a:p>
            <a:endParaRPr lang="en-IN" sz="3200" b="1" dirty="0">
              <a:pattFill prst="dashVert">
                <a:fgClr>
                  <a:schemeClr val="accent1">
                    <a:lumMod val="20000"/>
                    <a:lumOff val="80000"/>
                  </a:schemeClr>
                </a:fgClr>
                <a:bgClr>
                  <a:srgbClr val="00B0F0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V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N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</a:t>
            </a:r>
          </a:p>
          <a:p>
            <a:r>
              <a:rPr lang="en-IN" sz="3200" b="1" dirty="0">
                <a:pattFill prst="dashVert">
                  <a:fgClr>
                    <a:schemeClr val="accent1">
                      <a:lumMod val="20000"/>
                      <a:lumOff val="80000"/>
                    </a:schemeClr>
                  </a:fgClr>
                  <a:bgClr>
                    <a:srgbClr val="00B0F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3201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9F16F-31BA-4196-9D29-7E7EC61B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8966E-3618-4751-B43D-117AB836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F3BC1-ACF9-44B5-816C-E24525AEC00D}"/>
              </a:ext>
            </a:extLst>
          </p:cNvPr>
          <p:cNvSpPr txBox="1"/>
          <p:nvPr/>
        </p:nvSpPr>
        <p:spPr>
          <a:xfrm>
            <a:off x="884283" y="2726727"/>
            <a:ext cx="10829837" cy="2787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Targeting a systolic blood pressure of </a:t>
            </a:r>
            <a:r>
              <a:rPr lang="en-US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less than 120 mm hg</a:t>
            </a:r>
            <a:r>
              <a:rPr lang="en-US" sz="24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, as compared with less than 140 mm hg, in patients at high risk for cardiovascular events </a:t>
            </a:r>
            <a:r>
              <a:rPr lang="en-US" sz="24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but without diabetes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sz="24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resulted in </a:t>
            </a:r>
            <a:r>
              <a:rPr lang="en-US" sz="2400" b="1" u="sng" dirty="0">
                <a:solidFill>
                  <a:srgbClr val="00B050"/>
                </a:solidFill>
                <a:latin typeface="Bahnschrift SemiBold" panose="020B0502040204020203" pitchFamily="34" charset="0"/>
              </a:rPr>
              <a:t>lower rates of fatal and nonfatal major cardiovascular events and death from any cause</a:t>
            </a:r>
            <a:r>
              <a:rPr lang="en-US" sz="24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. However, some </a:t>
            </a:r>
            <a:r>
              <a:rPr lang="en-US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adverse events occurred significantly more frequently with the lower target</a:t>
            </a:r>
            <a:endParaRPr lang="en-IN" sz="2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17B41E-5A87-40AA-B291-C72F6517E231}"/>
              </a:ext>
            </a:extLst>
          </p:cNvPr>
          <p:cNvSpPr/>
          <p:nvPr/>
        </p:nvSpPr>
        <p:spPr>
          <a:xfrm>
            <a:off x="5694279" y="736389"/>
            <a:ext cx="254000" cy="284480"/>
          </a:xfrm>
          <a:prstGeom prst="ellipse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FEA6EE-344F-456B-A6A5-97D370D9E7F8}"/>
              </a:ext>
            </a:extLst>
          </p:cNvPr>
          <p:cNvSpPr/>
          <p:nvPr/>
        </p:nvSpPr>
        <p:spPr>
          <a:xfrm>
            <a:off x="1437640" y="1246340"/>
            <a:ext cx="254000" cy="284480"/>
          </a:xfrm>
          <a:prstGeom prst="ellipse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1F772E-1693-4B19-87A8-C6E15462C71C}"/>
              </a:ext>
            </a:extLst>
          </p:cNvPr>
          <p:cNvSpPr/>
          <p:nvPr/>
        </p:nvSpPr>
        <p:spPr>
          <a:xfrm>
            <a:off x="10255252" y="1246340"/>
            <a:ext cx="254000" cy="284480"/>
          </a:xfrm>
          <a:prstGeom prst="ellipse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D21E4-BDFA-4713-BC34-64E4AAB62E39}"/>
              </a:ext>
            </a:extLst>
          </p:cNvPr>
          <p:cNvSpPr txBox="1"/>
          <p:nvPr/>
        </p:nvSpPr>
        <p:spPr>
          <a:xfrm>
            <a:off x="1691640" y="1020869"/>
            <a:ext cx="89376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IN" sz="3600" dirty="0">
                <a:solidFill>
                  <a:srgbClr val="00B0F0"/>
                </a:solidFill>
                <a:latin typeface="Eras Bold ITC" panose="020B0907030504020204" pitchFamily="34" charset="0"/>
              </a:rPr>
              <a:t>CONCLUSION OF THE SPRINT TRIAL</a:t>
            </a:r>
          </a:p>
        </p:txBody>
      </p:sp>
    </p:spTree>
    <p:extLst>
      <p:ext uri="{BB962C8B-B14F-4D97-AF65-F5344CB8AC3E}">
        <p14:creationId xmlns:p14="http://schemas.microsoft.com/office/powerpoint/2010/main" val="342284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EAF81-3C87-4711-A460-CDF32D8C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14852-3F86-4B65-9C2F-420A78A4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780821-3B89-4CCC-B855-D9BFD197187B}"/>
              </a:ext>
            </a:extLst>
          </p:cNvPr>
          <p:cNvSpPr txBox="1">
            <a:spLocks/>
          </p:cNvSpPr>
          <p:nvPr/>
        </p:nvSpPr>
        <p:spPr>
          <a:xfrm>
            <a:off x="771525" y="1193166"/>
            <a:ext cx="10648949" cy="1115060"/>
          </a:xfrm>
          <a:prstGeom prst="rect">
            <a:avLst/>
          </a:prstGeom>
          <a:solidFill>
            <a:srgbClr val="6D3200"/>
          </a:solidFill>
          <a:ln w="28575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Because of the marked advantages that were seen in the INTENSIVE TREATMENT group</a:t>
            </a:r>
            <a:endParaRPr lang="en-IN" sz="2800" b="1" u="sng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9D748-A6EF-4A77-9EFF-78A0E01A3535}"/>
              </a:ext>
            </a:extLst>
          </p:cNvPr>
          <p:cNvSpPr txBox="1"/>
          <p:nvPr/>
        </p:nvSpPr>
        <p:spPr>
          <a:xfrm>
            <a:off x="3255888" y="3593469"/>
            <a:ext cx="653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AC9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TRIAL WAS STOPPED PREMATURELY</a:t>
            </a:r>
          </a:p>
          <a:p>
            <a:pPr algn="ctr"/>
            <a:r>
              <a:rPr lang="en-IN" sz="3200" b="1" dirty="0">
                <a:solidFill>
                  <a:srgbClr val="AC9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(5yrs </a:t>
            </a:r>
            <a:r>
              <a:rPr lang="en-IN" sz="3200" b="1" dirty="0">
                <a:solidFill>
                  <a:srgbClr val="AC9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sym typeface="Wingdings" panose="05000000000000000000" pitchFamily="2" charset="2"/>
              </a:rPr>
              <a:t> 3yrs)</a:t>
            </a:r>
            <a:endParaRPr lang="en-IN" sz="3200" b="1" dirty="0">
              <a:solidFill>
                <a:srgbClr val="AC94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A98D279-7630-4A99-9805-99C6FFD9BA22}"/>
              </a:ext>
            </a:extLst>
          </p:cNvPr>
          <p:cNvSpPr/>
          <p:nvPr/>
        </p:nvSpPr>
        <p:spPr>
          <a:xfrm>
            <a:off x="6334564" y="2502268"/>
            <a:ext cx="381196" cy="1091201"/>
          </a:xfrm>
          <a:prstGeom prst="downArrow">
            <a:avLst/>
          </a:prstGeom>
          <a:pattFill prst="plaid">
            <a:fgClr>
              <a:schemeClr val="accent6">
                <a:lumMod val="75000"/>
              </a:schemeClr>
            </a:fgClr>
            <a:bgClr>
              <a:srgbClr val="D8B97A"/>
            </a:bgClr>
          </a:pattFill>
          <a:ln w="12700" cap="flat">
            <a:solidFill>
              <a:srgbClr val="F7F1E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41AC560-2FFD-4720-ACE6-9AF55318BBAB}"/>
              </a:ext>
            </a:extLst>
          </p:cNvPr>
          <p:cNvSpPr/>
          <p:nvPr/>
        </p:nvSpPr>
        <p:spPr>
          <a:xfrm>
            <a:off x="8686800" y="3134099"/>
            <a:ext cx="1960880" cy="1964051"/>
          </a:xfrm>
          <a:prstGeom prst="mathMultiply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84D0C19B-17EE-437D-BAEB-32625A4D89BA}"/>
              </a:ext>
            </a:extLst>
          </p:cNvPr>
          <p:cNvSpPr/>
          <p:nvPr/>
        </p:nvSpPr>
        <p:spPr>
          <a:xfrm>
            <a:off x="2397760" y="3134098"/>
            <a:ext cx="1960880" cy="1964051"/>
          </a:xfrm>
          <a:prstGeom prst="mathMultiply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957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BEE2D1-866C-4DC2-A38D-33BE32A2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76" y="619761"/>
            <a:ext cx="8055248" cy="1229360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PITFALLS OF PREMATURELY STOPPING THE STUDY</a:t>
            </a:r>
            <a:endParaRPr lang="en-I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A2F97-7F63-4BFE-9EAE-AA614B92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C66E7-2319-43C3-A40D-FE10C9CE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FBBAF-9E4F-46CD-96D8-677A47C34491}"/>
              </a:ext>
            </a:extLst>
          </p:cNvPr>
          <p:cNvSpPr txBox="1"/>
          <p:nvPr/>
        </p:nvSpPr>
        <p:spPr>
          <a:xfrm>
            <a:off x="1127760" y="2782669"/>
            <a:ext cx="10363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AC9463"/>
                </a:solidFill>
                <a:latin typeface="Bahnschrift SemiBold" panose="020B0502040204020203" pitchFamily="34" charset="0"/>
              </a:rPr>
              <a:t>Investigators had </a:t>
            </a:r>
            <a:r>
              <a:rPr lang="en-IN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not yet been able to adjudicate all potential outcome events </a:t>
            </a:r>
            <a:r>
              <a:rPr lang="en-IN" sz="2800" dirty="0">
                <a:solidFill>
                  <a:srgbClr val="AC9463"/>
                </a:solidFill>
                <a:latin typeface="Bahnschrift SemiBold" panose="020B0502040204020203" pitchFamily="34" charset="0"/>
              </a:rPr>
              <a:t>that occurred during the intervention period because the study had stopped early.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AC9463"/>
              </a:solidFill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AC9463"/>
              </a:solidFill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AC9463"/>
                </a:solidFill>
                <a:latin typeface="Bahnschrift SemiBold" panose="020B0502040204020203" pitchFamily="34" charset="0"/>
              </a:rPr>
              <a:t>Investigators had not yet collected data or </a:t>
            </a:r>
            <a:r>
              <a:rPr lang="en-IN" sz="2800" dirty="0" err="1">
                <a:solidFill>
                  <a:srgbClr val="AC9463"/>
                </a:solidFill>
                <a:latin typeface="Bahnschrift SemiBold" panose="020B0502040204020203" pitchFamily="34" charset="0"/>
              </a:rPr>
              <a:t>analyzed</a:t>
            </a:r>
            <a:r>
              <a:rPr lang="en-IN" sz="2800" dirty="0">
                <a:solidFill>
                  <a:srgbClr val="AC9463"/>
                </a:solidFill>
                <a:latin typeface="Bahnschrift SemiBold" panose="020B0502040204020203" pitchFamily="34" charset="0"/>
              </a:rPr>
              <a:t> data </a:t>
            </a:r>
            <a:r>
              <a:rPr lang="en-IN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after the intervention period ended. </a:t>
            </a:r>
          </a:p>
        </p:txBody>
      </p:sp>
    </p:spTree>
    <p:extLst>
      <p:ext uri="{BB962C8B-B14F-4D97-AF65-F5344CB8AC3E}">
        <p14:creationId xmlns:p14="http://schemas.microsoft.com/office/powerpoint/2010/main" val="392245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71A3C-6A8C-402B-85C0-7023B512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B617C-24CF-4752-8109-F641B944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25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17B6A-1EC6-40EA-B8FC-93BB37A7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1228698"/>
            <a:ext cx="9011920" cy="3983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3D1AC-1E70-466D-BF4D-83DFBBA6C181}"/>
              </a:ext>
            </a:extLst>
          </p:cNvPr>
          <p:cNvSpPr txBox="1"/>
          <p:nvPr/>
        </p:nvSpPr>
        <p:spPr>
          <a:xfrm>
            <a:off x="4111005" y="4982971"/>
            <a:ext cx="362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 ENGL J MED 384;20</a:t>
            </a:r>
          </a:p>
          <a:p>
            <a:pPr algn="ctr"/>
            <a:r>
              <a:rPr lang="en-US" b="1" dirty="0"/>
              <a:t>MAY 20,2021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9396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758E2F-D6DA-4E5A-AC2A-9DB57022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7AE52-291A-4D1D-ADA4-E009A0EF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D1E342-E0DD-430C-A06D-FB71EF27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349" y="675878"/>
            <a:ext cx="4691248" cy="762793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WHAT’S NEW 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397076-8842-4848-8458-5FD0B072CA0B}"/>
              </a:ext>
            </a:extLst>
          </p:cNvPr>
          <p:cNvSpPr txBox="1">
            <a:spLocks/>
          </p:cNvSpPr>
          <p:nvPr/>
        </p:nvSpPr>
        <p:spPr>
          <a:xfrm>
            <a:off x="731498" y="2055190"/>
            <a:ext cx="10648949" cy="3065450"/>
          </a:xfrm>
          <a:prstGeom prst="rect">
            <a:avLst/>
          </a:prstGeom>
          <a:solidFill>
            <a:srgbClr val="6D3200"/>
          </a:solidFill>
          <a:ln w="28575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Contains the full results encompassing all adjudicated outcomes </a:t>
            </a:r>
            <a:r>
              <a:rPr lang="en-US" sz="32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during the intervention period,</a:t>
            </a:r>
            <a:r>
              <a:rPr lang="en-US" sz="32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as well as events occurring in the </a:t>
            </a:r>
            <a:r>
              <a:rPr lang="en-US" sz="32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Post – intervention period </a:t>
            </a:r>
            <a:r>
              <a:rPr lang="en-US" sz="32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stretching from  August 2015 – July 2016</a:t>
            </a:r>
            <a:endParaRPr lang="en-IN" sz="3200" b="1" u="sng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1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33D697-EC4B-41FF-8742-819352CD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2" y="592137"/>
            <a:ext cx="5656620" cy="931863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METHODS - NEW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18113-7702-4BB8-8E6C-88F1447F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8D1B5-712B-4432-94FC-F4FA84CC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27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4D378-7358-4B5C-8BB8-94B0055F423A}"/>
              </a:ext>
            </a:extLst>
          </p:cNvPr>
          <p:cNvSpPr txBox="1"/>
          <p:nvPr/>
        </p:nvSpPr>
        <p:spPr>
          <a:xfrm>
            <a:off x="1524000" y="3543705"/>
            <a:ext cx="6000750" cy="194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C9463"/>
                </a:solidFill>
                <a:latin typeface="Bahnschrift" panose="020B0502040204020203" pitchFamily="34" charset="0"/>
              </a:rPr>
              <a:t>Randomized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AC9463"/>
                </a:solidFill>
                <a:latin typeface="Bahnschrift" panose="020B0502040204020203" pitchFamily="34" charset="0"/>
              </a:rPr>
              <a:t>Controlled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AC9463"/>
                </a:solidFill>
                <a:latin typeface="Bahnschrift" panose="020B0502040204020203" pitchFamily="34" charset="0"/>
              </a:rPr>
              <a:t>Open labelled</a:t>
            </a:r>
            <a:endParaRPr lang="en-US" sz="2800" dirty="0">
              <a:solidFill>
                <a:srgbClr val="AC9463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0FD77-7311-441C-B2DB-1974409CE1D4}"/>
              </a:ext>
            </a:extLst>
          </p:cNvPr>
          <p:cNvSpPr txBox="1"/>
          <p:nvPr/>
        </p:nvSpPr>
        <p:spPr>
          <a:xfrm>
            <a:off x="4157662" y="2024521"/>
            <a:ext cx="616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7F1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SPRINT TRIAL</a:t>
            </a:r>
            <a:endParaRPr lang="en-IN" sz="4000" b="1" dirty="0">
              <a:solidFill>
                <a:srgbClr val="F7F1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A25B5-14B8-4BD2-8754-7A6AD5DB0A1E}"/>
              </a:ext>
            </a:extLst>
          </p:cNvPr>
          <p:cNvCxnSpPr>
            <a:cxnSpLocks/>
          </p:cNvCxnSpPr>
          <p:nvPr/>
        </p:nvCxnSpPr>
        <p:spPr>
          <a:xfrm>
            <a:off x="5821279" y="3272017"/>
            <a:ext cx="0" cy="2862322"/>
          </a:xfrm>
          <a:prstGeom prst="line">
            <a:avLst/>
          </a:prstGeom>
          <a:ln w="76200">
            <a:solidFill>
              <a:srgbClr val="D8B97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A44235-3683-4AEB-86DE-410EE4846663}"/>
              </a:ext>
            </a:extLst>
          </p:cNvPr>
          <p:cNvSpPr txBox="1"/>
          <p:nvPr/>
        </p:nvSpPr>
        <p:spPr>
          <a:xfrm>
            <a:off x="6096000" y="3272017"/>
            <a:ext cx="6000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AC9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Sponsored By</a:t>
            </a:r>
          </a:p>
          <a:p>
            <a:r>
              <a:rPr lang="en-US" sz="2000" dirty="0">
                <a:solidFill>
                  <a:srgbClr val="AC9463"/>
                </a:solidFill>
                <a:latin typeface="Bahnschrift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C9463"/>
                </a:solidFill>
                <a:latin typeface="Bahnschrift" panose="020B0502040204020203" pitchFamily="34" charset="0"/>
              </a:rPr>
              <a:t>  National Institute of Diabetes and  Digestive and Kidney Diseases.</a:t>
            </a:r>
          </a:p>
          <a:p>
            <a:endParaRPr lang="en-US" sz="2000" dirty="0">
              <a:solidFill>
                <a:srgbClr val="AC9463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C9463"/>
                </a:solidFill>
                <a:latin typeface="Bahnschrift" panose="020B0502040204020203" pitchFamily="34" charset="0"/>
              </a:rPr>
              <a:t>  National Institute of Neurological Disorders and Stroke.</a:t>
            </a:r>
          </a:p>
          <a:p>
            <a:endParaRPr lang="en-US" sz="2000" dirty="0">
              <a:solidFill>
                <a:srgbClr val="AC9463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C9463"/>
                </a:solidFill>
                <a:latin typeface="Bahnschrift" panose="020B0502040204020203" pitchFamily="34" charset="0"/>
              </a:rPr>
              <a:t>  National Institute of Aging</a:t>
            </a:r>
            <a:endParaRPr lang="en-IN" sz="2000" dirty="0">
              <a:solidFill>
                <a:srgbClr val="AC9463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74D5B2-58B1-48C2-9C94-B202D261E62A}"/>
              </a:ext>
            </a:extLst>
          </p:cNvPr>
          <p:cNvSpPr/>
          <p:nvPr/>
        </p:nvSpPr>
        <p:spPr>
          <a:xfrm>
            <a:off x="5999862" y="3271952"/>
            <a:ext cx="5604509" cy="2862322"/>
          </a:xfrm>
          <a:prstGeom prst="roundRect">
            <a:avLst/>
          </a:prstGeom>
          <a:solidFill>
            <a:srgbClr val="0070C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5B644-DF6C-47EE-A8E2-E1505E7141C1}"/>
              </a:ext>
            </a:extLst>
          </p:cNvPr>
          <p:cNvSpPr txBox="1"/>
          <p:nvPr/>
        </p:nvSpPr>
        <p:spPr>
          <a:xfrm>
            <a:off x="7172960" y="4246880"/>
            <a:ext cx="36677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bevelT w="38100" h="44450" prst="angle"/>
              <a:bevelB w="69850" h="25400" prst="softRound"/>
            </a:sp3d>
          </a:bodyPr>
          <a:lstStyle/>
          <a:p>
            <a:r>
              <a:rPr lang="en-IN" sz="4000" dirty="0">
                <a:solidFill>
                  <a:srgbClr val="D8B97A"/>
                </a:solidFill>
                <a:latin typeface="Arial Black" panose="020B0A04020102020204" pitchFamily="34" charset="0"/>
              </a:rPr>
              <a:t>POST TRIAL FOLLOW-UP</a:t>
            </a: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6C3FCBEE-78AB-4E21-887A-E6EFED48F55B}"/>
              </a:ext>
            </a:extLst>
          </p:cNvPr>
          <p:cNvSpPr/>
          <p:nvPr/>
        </p:nvSpPr>
        <p:spPr>
          <a:xfrm>
            <a:off x="8467091" y="3323210"/>
            <a:ext cx="722161" cy="653898"/>
          </a:xfrm>
          <a:prstGeom prst="mathPlus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273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5" grpId="0" animBg="1"/>
      <p:bldP spid="15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060B-E567-4E58-87B8-56370324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0625"/>
            <a:ext cx="10515600" cy="1325563"/>
          </a:xfrm>
        </p:spPr>
        <p:txBody>
          <a:bodyPr>
            <a:normAutofit/>
            <a:scene3d>
              <a:camera prst="orthographicFront"/>
              <a:lightRig rig="flat" dir="t">
                <a:rot lat="0" lon="0" rev="1200000"/>
              </a:lightRig>
            </a:scene3d>
            <a:sp3d extrusionH="57150" contourW="12700" prstMaterial="softEdge">
              <a:bevelT w="63500" h="38100" prst="angle"/>
              <a:bevelB w="57150" h="38100" prst="hardEdge"/>
              <a:contourClr>
                <a:schemeClr val="tx1"/>
              </a:contourClr>
            </a:sp3d>
          </a:bodyPr>
          <a:lstStyle/>
          <a:p>
            <a:pPr algn="ctr"/>
            <a:r>
              <a:rPr lang="en-IN" sz="4400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OUTCOMES:</a:t>
            </a:r>
            <a:br>
              <a:rPr lang="en-IN" sz="4400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4400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INTERVENTIONAL STAGE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03364-F57B-4C98-921F-3792D597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712BB-34EC-442E-9FA6-D735DB54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01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A0FD9-EDF8-4593-A08F-559CC6EE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29</a:t>
            </a:fld>
            <a:endParaRPr lang="en-US" noProof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9A1646-95A3-4F19-9AEF-D47EFC72EAB5}"/>
                  </a:ext>
                </a:extLst>
              </p14:cNvPr>
              <p14:cNvContentPartPr/>
              <p14:nvPr/>
            </p14:nvContentPartPr>
            <p14:xfrm>
              <a:off x="7121565" y="504825"/>
              <a:ext cx="360" cy="576883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9A1646-95A3-4F19-9AEF-D47EFC72EA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8565" y="441823"/>
                <a:ext cx="126000" cy="5894479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4903BC4-6C71-481B-A1C7-EFB324F41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3" t="42911" r="-1393" b="11937"/>
          <a:stretch/>
        </p:blipFill>
        <p:spPr>
          <a:xfrm>
            <a:off x="7258410" y="437428"/>
            <a:ext cx="4533540" cy="112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FED12D-1CD7-41DE-B989-4674B5C648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" t="51800" r="14" b="11864"/>
          <a:stretch/>
        </p:blipFill>
        <p:spPr>
          <a:xfrm>
            <a:off x="2726723" y="541481"/>
            <a:ext cx="4258357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942A27-DD77-4973-9264-E6BD18B32762}"/>
                  </a:ext>
                </a:extLst>
              </p14:cNvPr>
              <p14:cNvContentPartPr/>
              <p14:nvPr/>
            </p14:nvContentPartPr>
            <p14:xfrm>
              <a:off x="2628900" y="544512"/>
              <a:ext cx="0" cy="576897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942A27-DD77-4973-9264-E6BD18B327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8900" y="481512"/>
                <a:ext cx="0" cy="5894614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92908-9B77-451E-8E43-C19203B2C43D}"/>
              </a:ext>
            </a:extLst>
          </p:cNvPr>
          <p:cNvCxnSpPr/>
          <p:nvPr/>
        </p:nvCxnSpPr>
        <p:spPr>
          <a:xfrm>
            <a:off x="485775" y="1559934"/>
            <a:ext cx="11306175" cy="0"/>
          </a:xfrm>
          <a:prstGeom prst="line">
            <a:avLst/>
          </a:prstGeom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13AE6-DEBD-4E47-BBA5-BB60132FA0E2}"/>
              </a:ext>
            </a:extLst>
          </p:cNvPr>
          <p:cNvCxnSpPr/>
          <p:nvPr/>
        </p:nvCxnSpPr>
        <p:spPr>
          <a:xfrm>
            <a:off x="485775" y="2121909"/>
            <a:ext cx="11306175" cy="0"/>
          </a:xfrm>
          <a:prstGeom prst="line">
            <a:avLst/>
          </a:prstGeom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4DAF82-6BE2-44E4-B13B-5D995A5D0267}"/>
              </a:ext>
            </a:extLst>
          </p:cNvPr>
          <p:cNvCxnSpPr/>
          <p:nvPr/>
        </p:nvCxnSpPr>
        <p:spPr>
          <a:xfrm>
            <a:off x="4855901" y="1559934"/>
            <a:ext cx="68524" cy="4822081"/>
          </a:xfrm>
          <a:prstGeom prst="line">
            <a:avLst/>
          </a:prstGeom>
          <a:ln w="76200">
            <a:solidFill>
              <a:srgbClr val="BC7FB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A05EFA-B7AA-4386-8927-0F3DCA7DC8E7}"/>
              </a:ext>
            </a:extLst>
          </p:cNvPr>
          <p:cNvCxnSpPr/>
          <p:nvPr/>
        </p:nvCxnSpPr>
        <p:spPr>
          <a:xfrm>
            <a:off x="9563100" y="1559934"/>
            <a:ext cx="68524" cy="4822081"/>
          </a:xfrm>
          <a:prstGeom prst="line">
            <a:avLst/>
          </a:prstGeom>
          <a:ln w="76200">
            <a:solidFill>
              <a:srgbClr val="BC7FB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B1E93B0-5FDA-42A7-A6EB-80C67D06D410}"/>
              </a:ext>
            </a:extLst>
          </p:cNvPr>
          <p:cNvSpPr txBox="1"/>
          <p:nvPr/>
        </p:nvSpPr>
        <p:spPr>
          <a:xfrm>
            <a:off x="2722079" y="1610089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INTENSIVE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6A7555-5A27-470E-8A6A-0291AC514F50}"/>
              </a:ext>
            </a:extLst>
          </p:cNvPr>
          <p:cNvSpPr txBox="1"/>
          <p:nvPr/>
        </p:nvSpPr>
        <p:spPr>
          <a:xfrm>
            <a:off x="7312064" y="1610089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INTENSIVE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9E3218-A055-4F4F-B4BE-27EA126CDBFD}"/>
              </a:ext>
            </a:extLst>
          </p:cNvPr>
          <p:cNvSpPr txBox="1"/>
          <p:nvPr/>
        </p:nvSpPr>
        <p:spPr>
          <a:xfrm>
            <a:off x="5016540" y="1610089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STANDARD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183DF4-DBD9-4566-AEFF-E64FE76BECDB}"/>
              </a:ext>
            </a:extLst>
          </p:cNvPr>
          <p:cNvSpPr txBox="1"/>
          <p:nvPr/>
        </p:nvSpPr>
        <p:spPr>
          <a:xfrm>
            <a:off x="9691464" y="1610089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STANDARD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358D6F-E019-49E5-A353-933DB1FF04EA}"/>
              </a:ext>
            </a:extLst>
          </p:cNvPr>
          <p:cNvCxnSpPr/>
          <p:nvPr/>
        </p:nvCxnSpPr>
        <p:spPr>
          <a:xfrm flipV="1">
            <a:off x="485775" y="3048000"/>
            <a:ext cx="11306175" cy="66675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93E508-4D5F-4F27-B1E8-2362FA05E459}"/>
              </a:ext>
            </a:extLst>
          </p:cNvPr>
          <p:cNvCxnSpPr/>
          <p:nvPr/>
        </p:nvCxnSpPr>
        <p:spPr>
          <a:xfrm flipV="1">
            <a:off x="415964" y="4007427"/>
            <a:ext cx="11306175" cy="66675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8C6B38-BC52-4B7E-8822-062D9FBECC1C}"/>
              </a:ext>
            </a:extLst>
          </p:cNvPr>
          <p:cNvCxnSpPr/>
          <p:nvPr/>
        </p:nvCxnSpPr>
        <p:spPr>
          <a:xfrm flipV="1">
            <a:off x="480088" y="5024125"/>
            <a:ext cx="11306175" cy="66675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A8FDCCE-20E0-4095-9480-76944900AB38}"/>
              </a:ext>
            </a:extLst>
          </p:cNvPr>
          <p:cNvSpPr txBox="1"/>
          <p:nvPr/>
        </p:nvSpPr>
        <p:spPr>
          <a:xfrm>
            <a:off x="619128" y="2162492"/>
            <a:ext cx="172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8B97A"/>
                </a:solidFill>
                <a:latin typeface="Bahnschrift SemiBold" panose="020B0502040204020203" pitchFamily="34" charset="0"/>
              </a:rPr>
              <a:t>PRIMARY OUTCOME</a:t>
            </a:r>
            <a:endParaRPr lang="en-IN" sz="2400" b="1" dirty="0">
              <a:solidFill>
                <a:srgbClr val="D8B97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96F045-F71E-433E-9239-998030196FD7}"/>
              </a:ext>
            </a:extLst>
          </p:cNvPr>
          <p:cNvSpPr txBox="1"/>
          <p:nvPr/>
        </p:nvSpPr>
        <p:spPr>
          <a:xfrm>
            <a:off x="7121565" y="2476500"/>
            <a:ext cx="328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 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96726C-2ECD-4A09-8EFF-F42698194A89}"/>
              </a:ext>
            </a:extLst>
          </p:cNvPr>
          <p:cNvSpPr txBox="1"/>
          <p:nvPr/>
        </p:nvSpPr>
        <p:spPr>
          <a:xfrm>
            <a:off x="7402774" y="2404128"/>
            <a:ext cx="162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1.77%/</a:t>
            </a:r>
            <a:r>
              <a:rPr lang="en-US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5D6897-3A3D-4D37-A064-25F0CDC6155C}"/>
              </a:ext>
            </a:extLst>
          </p:cNvPr>
          <p:cNvSpPr txBox="1"/>
          <p:nvPr/>
        </p:nvSpPr>
        <p:spPr>
          <a:xfrm>
            <a:off x="9810133" y="2336915"/>
            <a:ext cx="269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2.40%/</a:t>
            </a:r>
            <a:r>
              <a:rPr lang="en-US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A132AD-1303-48F5-BB86-1B269B525D45}"/>
              </a:ext>
            </a:extLst>
          </p:cNvPr>
          <p:cNvSpPr txBox="1"/>
          <p:nvPr/>
        </p:nvSpPr>
        <p:spPr>
          <a:xfrm>
            <a:off x="7402774" y="3381087"/>
            <a:ext cx="441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1.06%/</a:t>
            </a:r>
            <a:r>
              <a:rPr lang="en-US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16E9E-2521-44C8-BE07-569E58ABEABA}"/>
              </a:ext>
            </a:extLst>
          </p:cNvPr>
          <p:cNvSpPr txBox="1"/>
          <p:nvPr/>
        </p:nvSpPr>
        <p:spPr>
          <a:xfrm>
            <a:off x="9808435" y="3351652"/>
            <a:ext cx="241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1.41%/</a:t>
            </a:r>
            <a:r>
              <a:rPr lang="en-US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6F27D0-F0C3-48D1-9732-BB65345B3915}"/>
              </a:ext>
            </a:extLst>
          </p:cNvPr>
          <p:cNvSpPr txBox="1"/>
          <p:nvPr/>
        </p:nvSpPr>
        <p:spPr>
          <a:xfrm>
            <a:off x="9808435" y="4288413"/>
            <a:ext cx="28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0.37%/</a:t>
            </a:r>
            <a:r>
              <a:rPr lang="en-US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B43B7D-802D-4D0C-A2F5-0A3048EB0009}"/>
              </a:ext>
            </a:extLst>
          </p:cNvPr>
          <p:cNvSpPr txBox="1"/>
          <p:nvPr/>
        </p:nvSpPr>
        <p:spPr>
          <a:xfrm>
            <a:off x="609903" y="3155257"/>
            <a:ext cx="172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D8B97A"/>
                </a:solidFill>
                <a:latin typeface="Bahnschrift SemiBold" panose="020B0502040204020203" pitchFamily="34" charset="0"/>
              </a:rPr>
              <a:t>All cause mortality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9F7FE1-7098-44BF-BB87-47EF08674849}"/>
              </a:ext>
            </a:extLst>
          </p:cNvPr>
          <p:cNvSpPr txBox="1"/>
          <p:nvPr/>
        </p:nvSpPr>
        <p:spPr>
          <a:xfrm>
            <a:off x="7485992" y="4340894"/>
            <a:ext cx="28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0.39%/</a:t>
            </a:r>
            <a:r>
              <a:rPr lang="en-US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1C05C9-FF69-4DFB-A7DD-32325C808AC4}"/>
              </a:ext>
            </a:extLst>
          </p:cNvPr>
          <p:cNvSpPr txBox="1"/>
          <p:nvPr/>
        </p:nvSpPr>
        <p:spPr>
          <a:xfrm>
            <a:off x="7485991" y="5445335"/>
            <a:ext cx="28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1.39%/</a:t>
            </a:r>
            <a:r>
              <a:rPr lang="en-US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26E6B2-123D-4EFD-8302-8AA00E68155A}"/>
              </a:ext>
            </a:extLst>
          </p:cNvPr>
          <p:cNvSpPr txBox="1"/>
          <p:nvPr/>
        </p:nvSpPr>
        <p:spPr>
          <a:xfrm>
            <a:off x="9804113" y="5445335"/>
            <a:ext cx="28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0.38%/</a:t>
            </a:r>
            <a:r>
              <a:rPr lang="en-US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D6B2BE1A-2BBE-429B-BA85-E0D4C1D9C666}"/>
              </a:ext>
            </a:extLst>
          </p:cNvPr>
          <p:cNvSpPr txBox="1">
            <a:spLocks/>
          </p:cNvSpPr>
          <p:nvPr/>
        </p:nvSpPr>
        <p:spPr>
          <a:xfrm>
            <a:off x="1227488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en-US" smtClean="0">
                <a:solidFill>
                  <a:srgbClr val="00B050"/>
                </a:solidFill>
              </a:rPr>
              <a:pPr/>
              <a:t>29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4E3590-DEB1-4445-AAA0-AAED7BB12A74}"/>
              </a:ext>
            </a:extLst>
          </p:cNvPr>
          <p:cNvSpPr txBox="1"/>
          <p:nvPr/>
        </p:nvSpPr>
        <p:spPr>
          <a:xfrm>
            <a:off x="2527774" y="2476500"/>
            <a:ext cx="328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  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B468F7-302C-4C0D-B660-70B642649834}"/>
              </a:ext>
            </a:extLst>
          </p:cNvPr>
          <p:cNvSpPr txBox="1"/>
          <p:nvPr/>
        </p:nvSpPr>
        <p:spPr>
          <a:xfrm>
            <a:off x="2808983" y="2404128"/>
            <a:ext cx="162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1.65%/</a:t>
            </a:r>
            <a:r>
              <a:rPr lang="en-US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6F3E3C-C2E6-4174-AACF-FACB97B09F18}"/>
              </a:ext>
            </a:extLst>
          </p:cNvPr>
          <p:cNvSpPr txBox="1"/>
          <p:nvPr/>
        </p:nvSpPr>
        <p:spPr>
          <a:xfrm>
            <a:off x="2808983" y="3381087"/>
            <a:ext cx="441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1.03%/</a:t>
            </a:r>
            <a:r>
              <a:rPr lang="en-US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666B93-6D1B-4864-A7F3-C7AF5FAA6361}"/>
              </a:ext>
            </a:extLst>
          </p:cNvPr>
          <p:cNvSpPr txBox="1"/>
          <p:nvPr/>
        </p:nvSpPr>
        <p:spPr>
          <a:xfrm>
            <a:off x="5214644" y="3351652"/>
            <a:ext cx="241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1.40%/</a:t>
            </a:r>
            <a:r>
              <a:rPr lang="en-US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CD8C18-A0F0-472A-A30B-1D711FAFF6D6}"/>
              </a:ext>
            </a:extLst>
          </p:cNvPr>
          <p:cNvSpPr txBox="1"/>
          <p:nvPr/>
        </p:nvSpPr>
        <p:spPr>
          <a:xfrm>
            <a:off x="5214644" y="4288413"/>
            <a:ext cx="28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0.36%/</a:t>
            </a:r>
            <a:r>
              <a:rPr lang="en-US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B4FB0A-60CF-4796-9CD1-25644BDB7E2E}"/>
              </a:ext>
            </a:extLst>
          </p:cNvPr>
          <p:cNvSpPr txBox="1"/>
          <p:nvPr/>
        </p:nvSpPr>
        <p:spPr>
          <a:xfrm>
            <a:off x="2892201" y="4340894"/>
            <a:ext cx="28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0.33%/</a:t>
            </a:r>
            <a:r>
              <a:rPr lang="en-US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6BF996-CF5B-4D1A-BEE4-1140550D40F4}"/>
              </a:ext>
            </a:extLst>
          </p:cNvPr>
          <p:cNvSpPr txBox="1"/>
          <p:nvPr/>
        </p:nvSpPr>
        <p:spPr>
          <a:xfrm>
            <a:off x="2892200" y="5445335"/>
            <a:ext cx="28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1.21%/</a:t>
            </a:r>
            <a:r>
              <a:rPr lang="en-US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6441EF-2EA8-4D72-AAB3-522531D8DFFE}"/>
              </a:ext>
            </a:extLst>
          </p:cNvPr>
          <p:cNvSpPr txBox="1"/>
          <p:nvPr/>
        </p:nvSpPr>
        <p:spPr>
          <a:xfrm>
            <a:off x="5210322" y="5445335"/>
            <a:ext cx="28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0.35%/</a:t>
            </a:r>
            <a:r>
              <a:rPr lang="en-US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FD27C9-9FBE-451B-943B-CCECD41F6461}"/>
              </a:ext>
            </a:extLst>
          </p:cNvPr>
          <p:cNvSpPr txBox="1"/>
          <p:nvPr/>
        </p:nvSpPr>
        <p:spPr>
          <a:xfrm>
            <a:off x="5262767" y="2381971"/>
            <a:ext cx="269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2.19%/</a:t>
            </a:r>
            <a:r>
              <a:rPr lang="en-US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yr</a:t>
            </a:r>
            <a:endParaRPr lang="en-IN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1542F2-FF0C-4E1A-B6CE-EF43E84D894F}"/>
              </a:ext>
            </a:extLst>
          </p:cNvPr>
          <p:cNvSpPr txBox="1"/>
          <p:nvPr/>
        </p:nvSpPr>
        <p:spPr>
          <a:xfrm>
            <a:off x="641252" y="4131302"/>
            <a:ext cx="2177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D8B97A"/>
                </a:solidFill>
                <a:latin typeface="Bahnschrift SemiBold" panose="020B0502040204020203" pitchFamily="34" charset="0"/>
              </a:rPr>
              <a:t>Pts with baseline CKD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D53752-2A54-48AB-B507-C77AD50D46F1}"/>
              </a:ext>
            </a:extLst>
          </p:cNvPr>
          <p:cNvSpPr txBox="1"/>
          <p:nvPr/>
        </p:nvSpPr>
        <p:spPr>
          <a:xfrm>
            <a:off x="559060" y="5347979"/>
            <a:ext cx="2273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D8B97A"/>
                </a:solidFill>
                <a:latin typeface="Bahnschrift SemiBold" panose="020B0502040204020203" pitchFamily="34" charset="0"/>
              </a:rPr>
              <a:t>Pts with NO baseline CKD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CB463A-669F-44D7-A942-07480C831CD3}"/>
              </a:ext>
            </a:extLst>
          </p:cNvPr>
          <p:cNvSpPr/>
          <p:nvPr/>
        </p:nvSpPr>
        <p:spPr>
          <a:xfrm>
            <a:off x="469861" y="1455881"/>
            <a:ext cx="11252278" cy="4964682"/>
          </a:xfrm>
          <a:prstGeom prst="rect">
            <a:avLst/>
          </a:prstGeom>
          <a:solidFill>
            <a:srgbClr val="FFC0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PRIMARY OUTCOMES BETWEEN THE TWO STUDIES WERE SIMILAR DURING THE INTERVENTIONAL PERIOD.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ALL-CAUSE MORTALITY WAS SIMILAR TO THE PREVIOUSLY PUBLISHED FINDINGS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RATES OF SECONDARY OUTCOMES WERE SIGNIFICANTLY LOWER IN THE INTENSIVE- TREATMENT GROUP.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DIFFERENCE IN RATES WERE NOTED BETWEEN THE TWO STUDIES AS FAR AS RENAL OUTCOMES WERE CONCERNED.</a:t>
            </a:r>
          </a:p>
        </p:txBody>
      </p:sp>
    </p:spTree>
    <p:extLst>
      <p:ext uri="{BB962C8B-B14F-4D97-AF65-F5344CB8AC3E}">
        <p14:creationId xmlns:p14="http://schemas.microsoft.com/office/powerpoint/2010/main" val="281505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5A1F9-D78A-41A7-859A-AD487CC8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AC6C3-2728-4A44-9D28-A31138A2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0DA90F28-8F04-430D-A09C-0F1F583E4E6D}"/>
              </a:ext>
            </a:extLst>
          </p:cNvPr>
          <p:cNvSpPr/>
          <p:nvPr/>
        </p:nvSpPr>
        <p:spPr>
          <a:xfrm rot="10800000">
            <a:off x="1706880" y="2504444"/>
            <a:ext cx="1625600" cy="1473196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86A2479D-F252-44F3-9DC8-CF6397BE273F}"/>
              </a:ext>
            </a:extLst>
          </p:cNvPr>
          <p:cNvSpPr/>
          <p:nvPr/>
        </p:nvSpPr>
        <p:spPr>
          <a:xfrm rot="10800000">
            <a:off x="2885439" y="2504444"/>
            <a:ext cx="1737359" cy="1473196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BF93A-A0F3-47B4-9487-C848CA7D9599}"/>
              </a:ext>
            </a:extLst>
          </p:cNvPr>
          <p:cNvSpPr txBox="1"/>
          <p:nvPr/>
        </p:nvSpPr>
        <p:spPr>
          <a:xfrm>
            <a:off x="4511040" y="2456212"/>
            <a:ext cx="6521997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IN" sz="9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REWIND</a:t>
            </a:r>
          </a:p>
        </p:txBody>
      </p:sp>
    </p:spTree>
    <p:extLst>
      <p:ext uri="{BB962C8B-B14F-4D97-AF65-F5344CB8AC3E}">
        <p14:creationId xmlns:p14="http://schemas.microsoft.com/office/powerpoint/2010/main" val="1358238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FFC5-94E1-4533-AA69-E302FA4C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E630B-A247-4BC7-BF9C-4BC2429A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651B8-E070-4B71-9120-68757FE5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30</a:t>
            </a:fld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14DEB7-0A7B-4C06-8DBA-C194A017717E}"/>
              </a:ext>
            </a:extLst>
          </p:cNvPr>
          <p:cNvSpPr txBox="1">
            <a:spLocks/>
          </p:cNvSpPr>
          <p:nvPr/>
        </p:nvSpPr>
        <p:spPr>
          <a:xfrm>
            <a:off x="495099" y="2766218"/>
            <a:ext cx="11201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200000"/>
              </a:lightRig>
            </a:scene3d>
            <a:sp3d extrusionH="57150" contourW="12700" prstMaterial="softEdge">
              <a:bevelT w="63500" h="38100" prst="angle"/>
              <a:bevelB w="57150" h="38100" prst="hardEdge"/>
              <a:contourClr>
                <a:schemeClr val="tx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5400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OUTCOMES</a:t>
            </a:r>
          </a:p>
          <a:p>
            <a:pPr algn="ctr"/>
            <a:r>
              <a:rPr lang="en-IN" sz="5400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POST-INTERVENTIONAL STAGE </a:t>
            </a:r>
          </a:p>
        </p:txBody>
      </p:sp>
    </p:spTree>
    <p:extLst>
      <p:ext uri="{BB962C8B-B14F-4D97-AF65-F5344CB8AC3E}">
        <p14:creationId xmlns:p14="http://schemas.microsoft.com/office/powerpoint/2010/main" val="243767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01159-1464-4157-B914-6A6B1384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3A8C2-82EE-4BA1-8A65-99BFA03A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31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DDD19-278F-4A25-BF2C-AB91D2258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0" y="475985"/>
            <a:ext cx="7975600" cy="59060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836049-46F1-4413-A69D-C5571610B68F}"/>
              </a:ext>
            </a:extLst>
          </p:cNvPr>
          <p:cNvSpPr/>
          <p:nvPr/>
        </p:nvSpPr>
        <p:spPr>
          <a:xfrm>
            <a:off x="2282614" y="1706880"/>
            <a:ext cx="7684345" cy="23368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46DC24-88B8-48C1-9910-017D073866AA}"/>
                  </a:ext>
                </a:extLst>
              </p14:cNvPr>
              <p14:cNvContentPartPr/>
              <p14:nvPr/>
            </p14:nvContentPartPr>
            <p14:xfrm>
              <a:off x="1354624" y="1796174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46DC24-88B8-48C1-9910-017D073866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2984" y="1652174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21CC09-EC87-491B-95B8-5CD8890BA6E1}"/>
                  </a:ext>
                </a:extLst>
              </p14:cNvPr>
              <p14:cNvContentPartPr/>
              <p14:nvPr/>
            </p14:nvContentPartPr>
            <p14:xfrm>
              <a:off x="5199784" y="1796174"/>
              <a:ext cx="3124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21CC09-EC87-491B-95B8-5CD8890BA6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7784" y="1652174"/>
                <a:ext cx="4561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DA148A-B145-47BA-8022-ECB5A63F0020}"/>
                  </a:ext>
                </a:extLst>
              </p14:cNvPr>
              <p14:cNvContentPartPr/>
              <p14:nvPr/>
            </p14:nvContentPartPr>
            <p14:xfrm>
              <a:off x="6764344" y="1796174"/>
              <a:ext cx="3121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DA148A-B145-47BA-8022-ECB5A63F00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2344" y="1652174"/>
                <a:ext cx="455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93252F-1D57-4DFF-AEE6-075372D15B05}"/>
                  </a:ext>
                </a:extLst>
              </p14:cNvPr>
              <p14:cNvContentPartPr/>
              <p14:nvPr/>
            </p14:nvContentPartPr>
            <p14:xfrm>
              <a:off x="5243344" y="5433614"/>
              <a:ext cx="26424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93252F-1D57-4DFF-AEE6-075372D15B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1704" y="5289974"/>
                <a:ext cx="4078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20FF6C4-EA00-4DE6-B0AD-371F462DA908}"/>
                  </a:ext>
                </a:extLst>
              </p14:cNvPr>
              <p14:cNvContentPartPr/>
              <p14:nvPr/>
            </p14:nvContentPartPr>
            <p14:xfrm>
              <a:off x="6786304" y="5433614"/>
              <a:ext cx="21384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20FF6C4-EA00-4DE6-B0AD-371F462DA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14304" y="5289974"/>
                <a:ext cx="35748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FAA5B86-5019-43A2-871D-57E63F37EA78}"/>
              </a:ext>
            </a:extLst>
          </p:cNvPr>
          <p:cNvSpPr/>
          <p:nvPr/>
        </p:nvSpPr>
        <p:spPr>
          <a:xfrm>
            <a:off x="2370667" y="5433614"/>
            <a:ext cx="7684345" cy="23368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686569-1E72-4320-83EF-8B5DF59AF33B}"/>
              </a:ext>
            </a:extLst>
          </p:cNvPr>
          <p:cNvSpPr/>
          <p:nvPr/>
        </p:nvSpPr>
        <p:spPr>
          <a:xfrm>
            <a:off x="4902793" y="2206195"/>
            <a:ext cx="836995" cy="707690"/>
          </a:xfrm>
          <a:prstGeom prst="rect">
            <a:avLst/>
          </a:prstGeom>
          <a:noFill/>
          <a:ln w="38100" cap="flat">
            <a:solidFill>
              <a:srgbClr val="00B05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6DD6D-8688-4F91-AAEF-7352AEEB9CC7}"/>
              </a:ext>
            </a:extLst>
          </p:cNvPr>
          <p:cNvSpPr/>
          <p:nvPr/>
        </p:nvSpPr>
        <p:spPr>
          <a:xfrm>
            <a:off x="6628109" y="2206195"/>
            <a:ext cx="836996" cy="70769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48A816-152F-42D7-8EAC-792427D89A41}"/>
              </a:ext>
            </a:extLst>
          </p:cNvPr>
          <p:cNvSpPr/>
          <p:nvPr/>
        </p:nvSpPr>
        <p:spPr>
          <a:xfrm>
            <a:off x="2282614" y="3520250"/>
            <a:ext cx="7684345" cy="23368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957306-E3A7-4C51-A68B-29386031D936}"/>
              </a:ext>
            </a:extLst>
          </p:cNvPr>
          <p:cNvSpPr/>
          <p:nvPr/>
        </p:nvSpPr>
        <p:spPr>
          <a:xfrm>
            <a:off x="2282614" y="2927972"/>
            <a:ext cx="7684345" cy="233680"/>
          </a:xfrm>
          <a:prstGeom prst="rect">
            <a:avLst/>
          </a:prstGeom>
          <a:noFill/>
          <a:ln w="38100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4A9619-C6A8-4152-A074-6F551588034A}"/>
                  </a:ext>
                </a:extLst>
              </p14:cNvPr>
              <p14:cNvContentPartPr/>
              <p14:nvPr/>
            </p14:nvContentPartPr>
            <p14:xfrm>
              <a:off x="5177824" y="3045734"/>
              <a:ext cx="30852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4A9619-C6A8-4152-A074-6F55158803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6184" y="2901734"/>
                <a:ext cx="452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A92D940-48DD-4776-90AC-6C77D22C229A}"/>
                  </a:ext>
                </a:extLst>
              </p14:cNvPr>
              <p14:cNvContentPartPr/>
              <p14:nvPr/>
            </p14:nvContentPartPr>
            <p14:xfrm>
              <a:off x="6841024" y="3045734"/>
              <a:ext cx="18252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A92D940-48DD-4776-90AC-6C77D22C22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69384" y="2901734"/>
                <a:ext cx="32616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4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CF0A-B85A-4ED6-BA9A-4FBB1D08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FCCA7-AEAD-4010-A632-397CE476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D03D7-C796-480F-A5BE-A87B1D38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8843B-C754-43EB-B39F-99189137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46" y="914400"/>
            <a:ext cx="10774496" cy="5277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47BCC0-72F2-4D86-8ED4-9433317DBA18}"/>
              </a:ext>
            </a:extLst>
          </p:cNvPr>
          <p:cNvSpPr/>
          <p:nvPr/>
        </p:nvSpPr>
        <p:spPr>
          <a:xfrm>
            <a:off x="4318612" y="3702050"/>
            <a:ext cx="894738" cy="1586046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E9B3A5-BAC8-448C-A0B9-7763E286DD8B}"/>
              </a:ext>
            </a:extLst>
          </p:cNvPr>
          <p:cNvSpPr/>
          <p:nvPr/>
        </p:nvSpPr>
        <p:spPr>
          <a:xfrm>
            <a:off x="6553201" y="3702049"/>
            <a:ext cx="1026403" cy="1586045"/>
          </a:xfrm>
          <a:prstGeom prst="rect">
            <a:avLst/>
          </a:prstGeom>
          <a:noFill/>
          <a:ln w="38100" cap="flat">
            <a:solidFill>
              <a:srgbClr val="00B050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29349F39-0A62-4CF0-BD61-B48926C819A6}"/>
              </a:ext>
            </a:extLst>
          </p:cNvPr>
          <p:cNvSpPr/>
          <p:nvPr/>
        </p:nvSpPr>
        <p:spPr>
          <a:xfrm>
            <a:off x="5848350" y="4410725"/>
            <a:ext cx="247650" cy="425450"/>
          </a:xfrm>
          <a:prstGeom prst="chevron">
            <a:avLst/>
          </a:prstGeom>
          <a:solidFill>
            <a:srgbClr val="0070C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028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FFC5-94E1-4533-AA69-E302FA4C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E630B-A247-4BC7-BF9C-4BC2429A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651B8-E070-4B71-9120-68757FE5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33</a:t>
            </a:fld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14DEB7-0A7B-4C06-8DBA-C194A017717E}"/>
              </a:ext>
            </a:extLst>
          </p:cNvPr>
          <p:cNvSpPr txBox="1">
            <a:spLocks/>
          </p:cNvSpPr>
          <p:nvPr/>
        </p:nvSpPr>
        <p:spPr>
          <a:xfrm>
            <a:off x="686201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200000"/>
              </a:lightRig>
            </a:scene3d>
            <a:sp3d extrusionH="57150" contourW="12700" prstMaterial="softEdge">
              <a:bevelT w="63500" h="38100" prst="angle"/>
              <a:bevelB w="57150" h="38100" prst="hardEdge"/>
              <a:contourClr>
                <a:schemeClr val="tx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600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</a:p>
          <a:p>
            <a:pPr algn="ctr"/>
            <a:r>
              <a:rPr lang="en-IN" sz="6600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98698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5D7A1-0FED-4D81-A00E-C6A6B4B4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D8BAD-02FC-4F75-AB6E-7B17B633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34</a:t>
            </a:fld>
            <a:endParaRPr lang="en-US" noProof="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13AE2BF-8ED6-4BF0-8621-E0DCB85062BC}"/>
              </a:ext>
            </a:extLst>
          </p:cNvPr>
          <p:cNvSpPr/>
          <p:nvPr/>
        </p:nvSpPr>
        <p:spPr>
          <a:xfrm>
            <a:off x="952500" y="1009650"/>
            <a:ext cx="3657599" cy="876300"/>
          </a:xfrm>
          <a:prstGeom prst="homePlate">
            <a:avLst/>
          </a:prstGeom>
          <a:solidFill>
            <a:srgbClr val="00B05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PRIMARY OUTCOME</a:t>
            </a:r>
            <a:endParaRPr lang="en-IN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F634C-9E7E-40FD-A699-3101C7E9F4E0}"/>
              </a:ext>
            </a:extLst>
          </p:cNvPr>
          <p:cNvSpPr txBox="1"/>
          <p:nvPr/>
        </p:nvSpPr>
        <p:spPr>
          <a:xfrm>
            <a:off x="5486399" y="1186190"/>
            <a:ext cx="6467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Eras Bold ITC" panose="020B0907030504020204" pitchFamily="34" charset="0"/>
              </a:rPr>
              <a:t>INT. GROUP  &lt;  STD GROUP</a:t>
            </a:r>
            <a:endParaRPr lang="en-IN" sz="3000" b="1" dirty="0">
              <a:solidFill>
                <a:srgbClr val="00B050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F781BFF-1480-4E75-A259-CD5C31D6752E}"/>
              </a:ext>
            </a:extLst>
          </p:cNvPr>
          <p:cNvSpPr/>
          <p:nvPr/>
        </p:nvSpPr>
        <p:spPr>
          <a:xfrm>
            <a:off x="952500" y="2838236"/>
            <a:ext cx="3657599" cy="876300"/>
          </a:xfrm>
          <a:prstGeom prst="homePlate">
            <a:avLst/>
          </a:prstGeom>
          <a:solidFill>
            <a:srgbClr val="00B05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DEATH RATES incl.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CVS causes.</a:t>
            </a:r>
            <a:endParaRPr lang="en-IN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512176-40BD-41BA-B934-5A8785AC700D}"/>
              </a:ext>
            </a:extLst>
          </p:cNvPr>
          <p:cNvSpPr txBox="1"/>
          <p:nvPr/>
        </p:nvSpPr>
        <p:spPr>
          <a:xfrm>
            <a:off x="5486399" y="3014776"/>
            <a:ext cx="6467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Eras Bold ITC" panose="020B0907030504020204" pitchFamily="34" charset="0"/>
              </a:rPr>
              <a:t>INT. GROUP  &lt;  STD GROUP</a:t>
            </a:r>
            <a:endParaRPr lang="en-IN" sz="3000" b="1" dirty="0">
              <a:solidFill>
                <a:srgbClr val="00B050"/>
              </a:solidFill>
              <a:latin typeface="Eras Bold ITC" panose="020B0907030504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514B80DB-07E9-4382-B287-02A4FE78BBFA}"/>
              </a:ext>
            </a:extLst>
          </p:cNvPr>
          <p:cNvSpPr/>
          <p:nvPr/>
        </p:nvSpPr>
        <p:spPr>
          <a:xfrm>
            <a:off x="952500" y="4843362"/>
            <a:ext cx="3657599" cy="876300"/>
          </a:xfrm>
          <a:prstGeom prst="homePlate">
            <a:avLst/>
          </a:prstGeom>
          <a:solidFill>
            <a:srgbClr val="00B05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 RATE</a:t>
            </a:r>
            <a:endParaRPr lang="en-IN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8BDA9-48F5-429F-83E9-7ADD0609DA46}"/>
              </a:ext>
            </a:extLst>
          </p:cNvPr>
          <p:cNvSpPr txBox="1"/>
          <p:nvPr/>
        </p:nvSpPr>
        <p:spPr>
          <a:xfrm>
            <a:off x="5486399" y="5019902"/>
            <a:ext cx="6467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Eras Bold ITC" panose="020B0907030504020204" pitchFamily="34" charset="0"/>
              </a:rPr>
              <a:t>INT. GROUP  &lt;  STD GROUP</a:t>
            </a:r>
            <a:endParaRPr lang="en-IN" sz="3000" b="1" dirty="0">
              <a:solidFill>
                <a:srgbClr val="00B05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9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5D7A1-0FED-4D81-A00E-C6A6B4B4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D8BAD-02FC-4F75-AB6E-7B17B633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35</a:t>
            </a:fld>
            <a:endParaRPr lang="en-US" noProof="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13AE2BF-8ED6-4BF0-8621-E0DCB85062BC}"/>
              </a:ext>
            </a:extLst>
          </p:cNvPr>
          <p:cNvSpPr/>
          <p:nvPr/>
        </p:nvSpPr>
        <p:spPr>
          <a:xfrm>
            <a:off x="952500" y="1009650"/>
            <a:ext cx="3657599" cy="876300"/>
          </a:xfrm>
          <a:prstGeom prst="homePlate">
            <a:avLst/>
          </a:prstGeom>
          <a:solidFill>
            <a:srgbClr val="0070C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RATES OF HEART FAILURE</a:t>
            </a:r>
            <a:endParaRPr lang="en-IN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F634C-9E7E-40FD-A699-3101C7E9F4E0}"/>
              </a:ext>
            </a:extLst>
          </p:cNvPr>
          <p:cNvSpPr txBox="1"/>
          <p:nvPr/>
        </p:nvSpPr>
        <p:spPr>
          <a:xfrm>
            <a:off x="5486399" y="1186190"/>
            <a:ext cx="6467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  <a:latin typeface="Eras Bold ITC" panose="020B0907030504020204" pitchFamily="34" charset="0"/>
              </a:rPr>
              <a:t>STD GROUP  |||  INT. GROUP</a:t>
            </a:r>
            <a:endParaRPr lang="en-IN" sz="3000" b="1" dirty="0">
              <a:solidFill>
                <a:srgbClr val="00B0F0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F781BFF-1480-4E75-A259-CD5C31D6752E}"/>
              </a:ext>
            </a:extLst>
          </p:cNvPr>
          <p:cNvSpPr/>
          <p:nvPr/>
        </p:nvSpPr>
        <p:spPr>
          <a:xfrm>
            <a:off x="952500" y="2838236"/>
            <a:ext cx="3657599" cy="876300"/>
          </a:xfrm>
          <a:prstGeom prst="homePlate">
            <a:avLst/>
          </a:prstGeom>
          <a:solidFill>
            <a:srgbClr val="0070C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Renal outcomes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Baseline CKD pts</a:t>
            </a:r>
            <a:endParaRPr lang="en-IN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514B80DB-07E9-4382-B287-02A4FE78BBFA}"/>
              </a:ext>
            </a:extLst>
          </p:cNvPr>
          <p:cNvSpPr/>
          <p:nvPr/>
        </p:nvSpPr>
        <p:spPr>
          <a:xfrm>
            <a:off x="952500" y="4843362"/>
            <a:ext cx="3657599" cy="876300"/>
          </a:xfrm>
          <a:prstGeom prst="homePlate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SERIOUS ADVERSE EVENTS</a:t>
            </a:r>
            <a:endParaRPr lang="en-IN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8BDA9-48F5-429F-83E9-7ADD0609DA46}"/>
              </a:ext>
            </a:extLst>
          </p:cNvPr>
          <p:cNvSpPr txBox="1"/>
          <p:nvPr/>
        </p:nvSpPr>
        <p:spPr>
          <a:xfrm>
            <a:off x="5486399" y="5019902"/>
            <a:ext cx="6467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Eras Bold ITC" panose="020B0907030504020204" pitchFamily="34" charset="0"/>
              </a:rPr>
              <a:t>INT. GROUP  &gt;  STD GROUP</a:t>
            </a:r>
            <a:endParaRPr lang="en-IN" sz="3000" b="1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4F509C-87D1-463D-8696-E2AD761DDDB0}"/>
              </a:ext>
            </a:extLst>
          </p:cNvPr>
          <p:cNvSpPr txBox="1"/>
          <p:nvPr/>
        </p:nvSpPr>
        <p:spPr>
          <a:xfrm>
            <a:off x="5486399" y="2999387"/>
            <a:ext cx="6467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  <a:latin typeface="Eras Bold ITC" panose="020B0907030504020204" pitchFamily="34" charset="0"/>
              </a:rPr>
              <a:t>STD GROUP  |||  INT. GROUP</a:t>
            </a:r>
            <a:endParaRPr lang="en-IN" sz="3000" b="1" dirty="0">
              <a:solidFill>
                <a:srgbClr val="00B0F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1" grpId="0" animBg="1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2FD23-0DD4-4A6F-A4A8-415BB532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6BD39-C470-437A-972C-936B2C1D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36</a:t>
            </a:fld>
            <a:endParaRPr lang="en-US" noProof="0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00D6C59-75C3-4723-857A-D66DE5A2A5F5}"/>
              </a:ext>
            </a:extLst>
          </p:cNvPr>
          <p:cNvSpPr/>
          <p:nvPr/>
        </p:nvSpPr>
        <p:spPr>
          <a:xfrm>
            <a:off x="1038225" y="1471512"/>
            <a:ext cx="3657599" cy="876300"/>
          </a:xfrm>
          <a:prstGeom prst="homePlate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ADHF</a:t>
            </a:r>
            <a:endParaRPr lang="en-IN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CDD0B-CF21-4753-9F36-48233D413E4C}"/>
              </a:ext>
            </a:extLst>
          </p:cNvPr>
          <p:cNvSpPr txBox="1"/>
          <p:nvPr/>
        </p:nvSpPr>
        <p:spPr>
          <a:xfrm>
            <a:off x="5572124" y="1648052"/>
            <a:ext cx="6467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Eras Bold ITC" panose="020B0907030504020204" pitchFamily="34" charset="0"/>
              </a:rPr>
              <a:t>INT. GROUP  &gt;  STD GROUP</a:t>
            </a:r>
            <a:endParaRPr lang="en-IN" sz="3000" b="1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8D192-8B3D-45F4-8C3D-FE187C4A29E6}"/>
              </a:ext>
            </a:extLst>
          </p:cNvPr>
          <p:cNvSpPr/>
          <p:nvPr/>
        </p:nvSpPr>
        <p:spPr>
          <a:xfrm>
            <a:off x="1038225" y="2695575"/>
            <a:ext cx="9886950" cy="142875"/>
          </a:xfrm>
          <a:prstGeom prst="rect">
            <a:avLst/>
          </a:prstGeom>
          <a:solidFill>
            <a:srgbClr val="FFC000"/>
          </a:solidFill>
          <a:ln w="12700" cap="flat">
            <a:noFill/>
            <a:prstDash val="solid"/>
            <a:miter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02560F-789D-4756-87B1-D0214BE04784}"/>
              </a:ext>
            </a:extLst>
          </p:cNvPr>
          <p:cNvCxnSpPr>
            <a:cxnSpLocks/>
          </p:cNvCxnSpPr>
          <p:nvPr/>
        </p:nvCxnSpPr>
        <p:spPr>
          <a:xfrm>
            <a:off x="3843337" y="2962275"/>
            <a:ext cx="0" cy="12763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1C4C7E-2CEA-4809-811D-E5ACD71BCFCE}"/>
              </a:ext>
            </a:extLst>
          </p:cNvPr>
          <p:cNvCxnSpPr>
            <a:cxnSpLocks/>
          </p:cNvCxnSpPr>
          <p:nvPr/>
        </p:nvCxnSpPr>
        <p:spPr>
          <a:xfrm>
            <a:off x="9434340" y="2914650"/>
            <a:ext cx="0" cy="14001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2059976-7161-4E0E-87A7-774DC9AC6EEE}"/>
              </a:ext>
            </a:extLst>
          </p:cNvPr>
          <p:cNvSpPr txBox="1"/>
          <p:nvPr/>
        </p:nvSpPr>
        <p:spPr>
          <a:xfrm>
            <a:off x="1590674" y="4314825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8B97A"/>
                </a:solidFill>
                <a:latin typeface="Arial Rounded MT Bold" panose="020F0704030504030204" pitchFamily="34" charset="0"/>
              </a:rPr>
              <a:t>USE OF ANTI-HYPERTENSIVES IN INTENSIVE GROUP</a:t>
            </a:r>
            <a:r>
              <a:rPr lang="en-US" sz="2400" dirty="0"/>
              <a:t>.</a:t>
            </a:r>
            <a:endParaRPr lang="en-IN" sz="2400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61D4772-3D5A-4F16-8375-9260315B4DCC}"/>
              </a:ext>
            </a:extLst>
          </p:cNvPr>
          <p:cNvSpPr/>
          <p:nvPr/>
        </p:nvSpPr>
        <p:spPr>
          <a:xfrm>
            <a:off x="1038225" y="4238625"/>
            <a:ext cx="552450" cy="1147863"/>
          </a:xfrm>
          <a:prstGeom prst="downArrow">
            <a:avLst/>
          </a:prstGeom>
          <a:solidFill>
            <a:srgbClr val="F7F1E4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7D122A-1044-438E-848B-014AB1060FAE}"/>
              </a:ext>
            </a:extLst>
          </p:cNvPr>
          <p:cNvSpPr txBox="1"/>
          <p:nvPr/>
        </p:nvSpPr>
        <p:spPr>
          <a:xfrm>
            <a:off x="7286624" y="4299075"/>
            <a:ext cx="450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8B97A"/>
                </a:solidFill>
                <a:latin typeface="Arial Rounded MT Bold" panose="020F0704030504030204" pitchFamily="34" charset="0"/>
              </a:rPr>
              <a:t>INTENSITY OF BP TREATMENT IN INT. GROUP</a:t>
            </a:r>
            <a:r>
              <a:rPr lang="en-US" sz="2400" dirty="0"/>
              <a:t>.</a:t>
            </a:r>
            <a:endParaRPr lang="en-IN" sz="2400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D4C4DAD-417C-44FF-9891-924C31E8DF98}"/>
              </a:ext>
            </a:extLst>
          </p:cNvPr>
          <p:cNvSpPr/>
          <p:nvPr/>
        </p:nvSpPr>
        <p:spPr>
          <a:xfrm>
            <a:off x="6734175" y="4222875"/>
            <a:ext cx="552450" cy="1147863"/>
          </a:xfrm>
          <a:prstGeom prst="downArrow">
            <a:avLst/>
          </a:prstGeom>
          <a:solidFill>
            <a:srgbClr val="F7F1E4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777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6" grpId="0"/>
      <p:bldP spid="17" grpId="0" animBg="1"/>
      <p:bldP spid="22" grpId="0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FFC5-94E1-4533-AA69-E302FA4C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E630B-A247-4BC7-BF9C-4BC2429A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651B8-E070-4B71-9120-68757FE5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37</a:t>
            </a:fld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14DEB7-0A7B-4C06-8DBA-C194A017717E}"/>
              </a:ext>
            </a:extLst>
          </p:cNvPr>
          <p:cNvSpPr txBox="1">
            <a:spLocks/>
          </p:cNvSpPr>
          <p:nvPr/>
        </p:nvSpPr>
        <p:spPr>
          <a:xfrm>
            <a:off x="686201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200000"/>
              </a:lightRig>
            </a:scene3d>
            <a:sp3d extrusionH="57150" contourW="12700" prstMaterial="softEdge">
              <a:bevelT w="63500" h="38100" prst="angle"/>
              <a:bevelB w="57150" h="38100" prst="hardEdge"/>
              <a:contourClr>
                <a:schemeClr val="tx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</a:p>
          <a:p>
            <a:pPr algn="ctr"/>
            <a:r>
              <a:rPr lang="en-IN" b="1" dirty="0">
                <a:solidFill>
                  <a:srgbClr val="7FC6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5490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Bent-Up 6">
            <a:extLst>
              <a:ext uri="{FF2B5EF4-FFF2-40B4-BE49-F238E27FC236}">
                <a16:creationId xmlns:a16="http://schemas.microsoft.com/office/drawing/2014/main" id="{66A0FA71-406E-4E41-BE71-09BEABDD24A3}"/>
              </a:ext>
            </a:extLst>
          </p:cNvPr>
          <p:cNvSpPr/>
          <p:nvPr/>
        </p:nvSpPr>
        <p:spPr>
          <a:xfrm flipV="1">
            <a:off x="6883950" y="1253695"/>
            <a:ext cx="2358941" cy="830997"/>
          </a:xfrm>
          <a:prstGeom prst="bentUpArrow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CDD255BA-6C88-4AA6-ABFA-978BA3FAC9EF}"/>
              </a:ext>
            </a:extLst>
          </p:cNvPr>
          <p:cNvSpPr/>
          <p:nvPr/>
        </p:nvSpPr>
        <p:spPr>
          <a:xfrm rot="10800000">
            <a:off x="2314575" y="1253697"/>
            <a:ext cx="2358941" cy="830997"/>
          </a:xfrm>
          <a:prstGeom prst="bentUpArrow">
            <a:avLst/>
          </a:prstGeom>
          <a:pattFill prst="lgCheck">
            <a:fgClr>
              <a:srgbClr val="00B050"/>
            </a:fgClr>
            <a:bgClr>
              <a:srgbClr val="D8B97A"/>
            </a:bgClr>
          </a:patt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45D8D-1F0C-4C4F-8CF9-76C6F23B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E7B5D-D065-4FE3-B8A8-59AE57C8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38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55FCD-4225-468C-AA65-159651E21464}"/>
              </a:ext>
            </a:extLst>
          </p:cNvPr>
          <p:cNvSpPr txBox="1"/>
          <p:nvPr/>
        </p:nvSpPr>
        <p:spPr>
          <a:xfrm>
            <a:off x="3625766" y="923925"/>
            <a:ext cx="4391025" cy="830997"/>
          </a:xfrm>
          <a:prstGeom prst="rect">
            <a:avLst/>
          </a:prstGeom>
          <a:solidFill>
            <a:srgbClr val="B8D3E8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Eras Bold ITC" panose="020B0907030504020204" pitchFamily="34" charset="0"/>
              </a:rPr>
              <a:t>INTENSIVE TREATMENT TO REDUCE BP</a:t>
            </a:r>
            <a:endParaRPr lang="en-IN" sz="2400" dirty="0">
              <a:latin typeface="Eras Bold ITC" panose="020B090703050402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0C321EC-E330-42E7-B374-B02E3419C393}"/>
              </a:ext>
            </a:extLst>
          </p:cNvPr>
          <p:cNvSpPr/>
          <p:nvPr/>
        </p:nvSpPr>
        <p:spPr>
          <a:xfrm>
            <a:off x="628650" y="2352675"/>
            <a:ext cx="552450" cy="1147863"/>
          </a:xfrm>
          <a:prstGeom prst="downArrow">
            <a:avLst/>
          </a:prstGeom>
          <a:solidFill>
            <a:srgbClr val="F7F1E4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E48FE-B913-4E0F-8E91-CBDD26D39F36}"/>
              </a:ext>
            </a:extLst>
          </p:cNvPr>
          <p:cNvSpPr txBox="1"/>
          <p:nvPr/>
        </p:nvSpPr>
        <p:spPr>
          <a:xfrm>
            <a:off x="819150" y="2246435"/>
            <a:ext cx="41529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FATAL CV EVENTS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DEATH FROM ANY CAUSE</a:t>
            </a:r>
          </a:p>
          <a:p>
            <a:pPr algn="ctr"/>
            <a:endParaRPr lang="en-IN" sz="2000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2CB7260-1143-4C92-B42B-2FEB067E662B}"/>
              </a:ext>
            </a:extLst>
          </p:cNvPr>
          <p:cNvSpPr/>
          <p:nvPr/>
        </p:nvSpPr>
        <p:spPr>
          <a:xfrm rot="10800000">
            <a:off x="7219952" y="2316091"/>
            <a:ext cx="552450" cy="1147863"/>
          </a:xfrm>
          <a:prstGeom prst="downArrow">
            <a:avLst/>
          </a:prstGeom>
          <a:solidFill>
            <a:srgbClr val="F7F1E4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725F1-B9FD-439F-95EF-417F32F7C2B9}"/>
              </a:ext>
            </a:extLst>
          </p:cNvPr>
          <p:cNvSpPr txBox="1"/>
          <p:nvPr/>
        </p:nvSpPr>
        <p:spPr>
          <a:xfrm>
            <a:off x="7219952" y="2511107"/>
            <a:ext cx="415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SERIOUS ADVERSE EVENTS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DAE9C99-8EA3-448C-BE7A-22C15DEC586A}"/>
              </a:ext>
            </a:extLst>
          </p:cNvPr>
          <p:cNvSpPr/>
          <p:nvPr/>
        </p:nvSpPr>
        <p:spPr>
          <a:xfrm>
            <a:off x="5305425" y="5391150"/>
            <a:ext cx="1065296" cy="882510"/>
          </a:xfrm>
          <a:prstGeom prst="triangle">
            <a:avLst/>
          </a:prstGeom>
          <a:solidFill>
            <a:srgbClr val="B8D3E8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64A056-7261-411F-B9BF-3A1368058E32}"/>
              </a:ext>
            </a:extLst>
          </p:cNvPr>
          <p:cNvSpPr/>
          <p:nvPr/>
        </p:nvSpPr>
        <p:spPr>
          <a:xfrm rot="645078">
            <a:off x="3478093" y="5115279"/>
            <a:ext cx="4752975" cy="276225"/>
          </a:xfrm>
          <a:prstGeom prst="roundRect">
            <a:avLst/>
          </a:prstGeom>
          <a:solidFill>
            <a:srgbClr val="B8D3E8"/>
          </a:solidFill>
          <a:ln w="12700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F07ED-533C-4421-8751-7074ACC4366A}"/>
              </a:ext>
            </a:extLst>
          </p:cNvPr>
          <p:cNvSpPr txBox="1"/>
          <p:nvPr/>
        </p:nvSpPr>
        <p:spPr>
          <a:xfrm rot="702937">
            <a:off x="3527370" y="4408297"/>
            <a:ext cx="190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BENEFIT</a:t>
            </a:r>
            <a:endParaRPr lang="en-IN" sz="28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AF0AC-A678-4244-B84F-926E61849C46}"/>
              </a:ext>
            </a:extLst>
          </p:cNvPr>
          <p:cNvSpPr txBox="1"/>
          <p:nvPr/>
        </p:nvSpPr>
        <p:spPr>
          <a:xfrm rot="681663">
            <a:off x="7098774" y="5039482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RISK</a:t>
            </a:r>
            <a:endParaRPr lang="en-IN" sz="32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3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/>
      <p:bldP spid="10" grpId="0" animBg="1"/>
      <p:bldP spid="11" grpId="0"/>
      <p:bldP spid="13" grpId="0" animBg="1"/>
      <p:bldP spid="14" grpId="0" animBg="1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B97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9DF22-40AC-4CC9-AB1E-F723964A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C575D-0E90-45C6-9431-0260EB0D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39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99E80-13D2-4A4F-B7E4-B661B77B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10" y="374689"/>
            <a:ext cx="5397500" cy="5797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C3E9B8-EC92-4A18-B152-1F38E3781C95}"/>
              </a:ext>
            </a:extLst>
          </p:cNvPr>
          <p:cNvSpPr txBox="1"/>
          <p:nvPr/>
        </p:nvSpPr>
        <p:spPr>
          <a:xfrm>
            <a:off x="4064000" y="2600960"/>
            <a:ext cx="4033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LOWER IS BETTER</a:t>
            </a:r>
          </a:p>
        </p:txBody>
      </p: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0184A81E-09D9-490F-96E5-86E31A6DA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3560" y="14346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EDBF0-C468-4C6F-B08F-600A5EE9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41A59-D06F-4169-A1C5-507F3AA2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61C57-6126-4FED-A722-13D098DC4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20" y="679185"/>
            <a:ext cx="9916160" cy="50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06164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ABCA945-D01F-452A-BAD6-179566F9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6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7F8C00-D731-4600-B308-67C385FC68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/>
        <p:txBody>
          <a:bodyPr/>
          <a:lstStyle/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F9333-CF88-48B4-8124-9F56584628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/>
        <p:txBody>
          <a:bodyPr/>
          <a:lstStyle/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2CB2D7-DC9E-4339-B25F-40718A18F9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White"/>
        <p:txBody>
          <a:bodyPr/>
          <a:lstStyle/>
          <a:p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01F504-BCBE-4A2D-90EF-D4AA835999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White"/>
        <p:txBody>
          <a:bodyPr/>
          <a:lstStyle/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19BD5-3935-4F41-87C4-2AB22935C3BD}"/>
              </a:ext>
            </a:extLst>
          </p:cNvPr>
          <p:cNvSpPr txBox="1"/>
          <p:nvPr/>
        </p:nvSpPr>
        <p:spPr>
          <a:xfrm rot="21184246">
            <a:off x="1974398" y="2842802"/>
            <a:ext cx="46100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82550" contourW="38100">
              <a:bevelT w="82550" h="44450" prst="coolSlant"/>
              <a:bevelB w="38100" h="38100" prst="convex"/>
              <a:extrusionClr>
                <a:schemeClr val="tx1">
                  <a:lumMod val="95000"/>
                  <a:lumOff val="5000"/>
                </a:schemeClr>
              </a:extrusionClr>
              <a:contourClr>
                <a:srgbClr val="D8B97A"/>
              </a:contourClr>
            </a:sp3d>
          </a:bodyPr>
          <a:lstStyle/>
          <a:p>
            <a:endParaRPr lang="en-IN" sz="9600" b="1" dirty="0">
              <a:ln w="41275">
                <a:solidFill>
                  <a:srgbClr val="D8B97A"/>
                </a:solidFill>
              </a:ln>
              <a:blipFill dpi="0" rotWithShape="1">
                <a:blip r:embed="rId4"/>
                <a:srcRect/>
                <a:tile tx="-863600" ty="12700" sx="36000" sy="80000" flip="none" algn="tl"/>
              </a:blipFill>
              <a:latin typeface="Stencil" panose="040409050D0802020404" pitchFamily="8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6CFA3F-36A1-4BB6-BEB4-C702A3AFA09A}"/>
              </a:ext>
            </a:extLst>
          </p:cNvPr>
          <p:cNvSpPr txBox="1"/>
          <p:nvPr/>
        </p:nvSpPr>
        <p:spPr>
          <a:xfrm rot="21136656">
            <a:off x="6333270" y="2264034"/>
            <a:ext cx="3220720" cy="2585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angle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en-US" sz="9600" b="1" dirty="0">
                <a:ln w="53975">
                  <a:solidFill>
                    <a:srgbClr val="D8B97A"/>
                  </a:solidFill>
                </a:ln>
                <a:blipFill dpi="0" rotWithShape="1">
                  <a:blip r:embed="rId4"/>
                  <a:srcRect/>
                  <a:tile tx="-908050" ty="12700" sx="36000" sy="80000" flip="none" algn="tl"/>
                </a:blipFill>
                <a:latin typeface="Stencil" panose="040409050D0802020404" pitchFamily="82" charset="0"/>
              </a:rPr>
              <a:t>YOU</a:t>
            </a:r>
            <a:endParaRPr lang="en-IN" sz="9600" b="1" dirty="0">
              <a:ln w="53975">
                <a:solidFill>
                  <a:srgbClr val="D8B97A"/>
                </a:solidFill>
              </a:ln>
              <a:blipFill dpi="0" rotWithShape="1">
                <a:blip r:embed="rId4"/>
                <a:srcRect/>
                <a:tile tx="-908050" ty="12700" sx="36000" sy="80000" flip="none" algn="tl"/>
              </a:blipFill>
              <a:latin typeface="Stencil" panose="040409050D0802020404" pitchFamily="82" charset="0"/>
            </a:endParaRPr>
          </a:p>
          <a:p>
            <a:endParaRPr lang="en-IN" sz="6600" dirty="0">
              <a:ln w="38100">
                <a:solidFill>
                  <a:srgbClr val="D8B97A"/>
                </a:solidFill>
              </a:ln>
              <a:blipFill dpi="0" rotWithShape="1">
                <a:blip r:embed="rId4"/>
                <a:srcRect/>
                <a:tile tx="-908050" ty="12700" sx="36000" sy="80000" flip="none" algn="tl"/>
              </a:blipFill>
              <a:latin typeface="Stencil" panose="040409050D0802020404" pitchFamily="8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0496F-D889-4F57-9CDE-2CD6945D1FF3}"/>
              </a:ext>
            </a:extLst>
          </p:cNvPr>
          <p:cNvSpPr txBox="1"/>
          <p:nvPr/>
        </p:nvSpPr>
        <p:spPr>
          <a:xfrm rot="21136656">
            <a:off x="1865062" y="2773397"/>
            <a:ext cx="4828731" cy="2585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angle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en-US" sz="9600" b="1" dirty="0">
                <a:ln w="53975">
                  <a:solidFill>
                    <a:srgbClr val="D8B97A"/>
                  </a:solidFill>
                </a:ln>
                <a:blipFill dpi="0" rotWithShape="1">
                  <a:blip r:embed="rId4"/>
                  <a:srcRect/>
                  <a:tile tx="-908050" ty="12700" sx="36000" sy="80000" flip="none" algn="tl"/>
                </a:blipFill>
                <a:latin typeface="Stencil" panose="040409050D0802020404" pitchFamily="82" charset="0"/>
              </a:rPr>
              <a:t>THANK</a:t>
            </a:r>
            <a:endParaRPr lang="en-IN" sz="9600" b="1" dirty="0">
              <a:ln w="53975">
                <a:solidFill>
                  <a:srgbClr val="D8B97A"/>
                </a:solidFill>
              </a:ln>
              <a:blipFill dpi="0" rotWithShape="1">
                <a:blip r:embed="rId4"/>
                <a:srcRect/>
                <a:tile tx="-908050" ty="12700" sx="36000" sy="80000" flip="none" algn="tl"/>
              </a:blipFill>
              <a:latin typeface="Stencil" panose="040409050D0802020404" pitchFamily="82" charset="0"/>
            </a:endParaRPr>
          </a:p>
          <a:p>
            <a:endParaRPr lang="en-IN" sz="6600" dirty="0">
              <a:ln w="38100">
                <a:solidFill>
                  <a:srgbClr val="D8B97A"/>
                </a:solidFill>
              </a:ln>
              <a:blipFill dpi="0" rotWithShape="1">
                <a:blip r:embed="rId4"/>
                <a:srcRect/>
                <a:tile tx="-908050" ty="12700" sx="36000" sy="80000" flip="none" algn="tl"/>
              </a:blip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6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A5DD-D982-49C8-8987-871C0A2A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2" y="592137"/>
            <a:ext cx="5656620" cy="931863"/>
          </a:xfrm>
          <a:solidFill>
            <a:schemeClr val="bg2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INTRODUCTION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F172B-A634-4AF5-BCA8-1A90ED03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938ED-5666-426D-977C-66426E85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9D5AA6-F3EC-4559-9142-883CA70BADDF}"/>
              </a:ext>
            </a:extLst>
          </p:cNvPr>
          <p:cNvSpPr txBox="1">
            <a:spLocks/>
          </p:cNvSpPr>
          <p:nvPr/>
        </p:nvSpPr>
        <p:spPr>
          <a:xfrm>
            <a:off x="847725" y="2391700"/>
            <a:ext cx="10648949" cy="931863"/>
          </a:xfrm>
          <a:prstGeom prst="rect">
            <a:avLst/>
          </a:prstGeom>
          <a:solidFill>
            <a:srgbClr val="6D3200"/>
          </a:solidFill>
          <a:ln w="28575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Hypertension is highly prevalent in the adult population, especially among persons older than 50 </a:t>
            </a:r>
            <a:r>
              <a:rPr lang="en-US" sz="2600" dirty="0" err="1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yrs</a:t>
            </a:r>
            <a:r>
              <a:rPr lang="en-US" sz="26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of age</a:t>
            </a:r>
            <a:r>
              <a:rPr lang="en-US" sz="24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.</a:t>
            </a:r>
            <a:endParaRPr lang="en-IN" sz="2400" dirty="0">
              <a:solidFill>
                <a:srgbClr val="D8B9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307B0-C8A4-4DF4-A127-B97B7EF10BF9}"/>
              </a:ext>
            </a:extLst>
          </p:cNvPr>
          <p:cNvSpPr/>
          <p:nvPr/>
        </p:nvSpPr>
        <p:spPr>
          <a:xfrm>
            <a:off x="7143750" y="2857631"/>
            <a:ext cx="2076450" cy="371344"/>
          </a:xfrm>
          <a:prstGeom prst="rect">
            <a:avLst/>
          </a:pr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3D8A2-03F0-4046-8D57-17B28009E30A}"/>
              </a:ext>
            </a:extLst>
          </p:cNvPr>
          <p:cNvSpPr txBox="1"/>
          <p:nvPr/>
        </p:nvSpPr>
        <p:spPr>
          <a:xfrm>
            <a:off x="5048250" y="4217327"/>
            <a:ext cx="6648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8B97A"/>
                </a:solidFill>
                <a:latin typeface="Bahnschrift" panose="020B0502040204020203" pitchFamily="34" charset="0"/>
              </a:rPr>
              <a:t>Isolated </a:t>
            </a:r>
            <a:r>
              <a:rPr lang="en-US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SYSTOLIC HYPERTENSION</a:t>
            </a:r>
            <a:r>
              <a:rPr lang="en-US" sz="2800" b="1" dirty="0">
                <a:solidFill>
                  <a:srgbClr val="D8B97A"/>
                </a:solidFill>
                <a:latin typeface="Bahnschrift" panose="020B0502040204020203" pitchFamily="34" charset="0"/>
              </a:rPr>
              <a:t> is the </a:t>
            </a:r>
            <a:r>
              <a:rPr lang="en-US" sz="2800" b="1" u="sng" dirty="0">
                <a:solidFill>
                  <a:srgbClr val="00B0F0"/>
                </a:solidFill>
                <a:latin typeface="Bahnschrift" panose="020B0502040204020203" pitchFamily="34" charset="0"/>
              </a:rPr>
              <a:t>MOST</a:t>
            </a:r>
            <a:r>
              <a:rPr lang="en-US" sz="2800" b="1" dirty="0">
                <a:solidFill>
                  <a:srgbClr val="D8B97A"/>
                </a:solidFill>
                <a:latin typeface="Bahnschrift" panose="020B0502040204020203" pitchFamily="34" charset="0"/>
              </a:rPr>
              <a:t> common form of hypertension</a:t>
            </a:r>
            <a:endParaRPr lang="en-IN" sz="2800" b="1" dirty="0">
              <a:solidFill>
                <a:srgbClr val="D8B97A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73DD0B8-630D-4A54-8FED-F926BFE22DB7}"/>
              </a:ext>
            </a:extLst>
          </p:cNvPr>
          <p:cNvSpPr/>
          <p:nvPr/>
        </p:nvSpPr>
        <p:spPr>
          <a:xfrm>
            <a:off x="7850809" y="3408362"/>
            <a:ext cx="381000" cy="762263"/>
          </a:xfrm>
          <a:prstGeom prst="downArrow">
            <a:avLst/>
          </a:prstGeom>
          <a:pattFill prst="plaid">
            <a:fgClr>
              <a:schemeClr val="accent6">
                <a:lumMod val="75000"/>
              </a:schemeClr>
            </a:fgClr>
            <a:bgClr>
              <a:srgbClr val="D8B97A"/>
            </a:bgClr>
          </a:pattFill>
          <a:ln w="12700" cap="flat">
            <a:solidFill>
              <a:srgbClr val="F7F1E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200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A5DD-D982-49C8-8987-871C0A2A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2" y="592137"/>
            <a:ext cx="5656620" cy="931863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INTRODUCTION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F172B-A634-4AF5-BCA8-1A90ED03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938ED-5666-426D-977C-66426E85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1D1765-4AA9-4181-82AA-7831F364557D}"/>
              </a:ext>
            </a:extLst>
          </p:cNvPr>
          <p:cNvSpPr txBox="1">
            <a:spLocks/>
          </p:cNvSpPr>
          <p:nvPr/>
        </p:nvSpPr>
        <p:spPr>
          <a:xfrm>
            <a:off x="847725" y="1943100"/>
            <a:ext cx="10648949" cy="1380463"/>
          </a:xfrm>
          <a:prstGeom prst="rect">
            <a:avLst/>
          </a:prstGeom>
          <a:solidFill>
            <a:srgbClr val="6D3200"/>
          </a:solidFill>
          <a:ln w="28575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Systolic Blood Pressure is </a:t>
            </a:r>
            <a:r>
              <a:rPr lang="en-US" sz="2800" b="1" u="sng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MORE</a:t>
            </a:r>
            <a:r>
              <a:rPr lang="en-US" sz="28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important than Diastolic Blood Pressure as an independent </a:t>
            </a:r>
            <a:r>
              <a:rPr lang="en-US" sz="2800" b="1" u="sng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RISK PREDICTOR </a:t>
            </a:r>
            <a:r>
              <a:rPr lang="en-US" sz="28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for</a:t>
            </a:r>
          </a:p>
          <a:p>
            <a:pPr algn="ctr"/>
            <a:r>
              <a:rPr lang="en-US" sz="28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800" b="1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Coronary events , stroke, and ESRD. </a:t>
            </a:r>
            <a:endParaRPr lang="en-IN" sz="2800" b="1" u="sng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A2931-F0E4-44C6-9F73-F195771E4B6C}"/>
              </a:ext>
            </a:extLst>
          </p:cNvPr>
          <p:cNvSpPr txBox="1"/>
          <p:nvPr/>
        </p:nvSpPr>
        <p:spPr>
          <a:xfrm>
            <a:off x="1000125" y="4474097"/>
            <a:ext cx="1080995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Treatment of hypertension reduces the risk of cardiovascular disease outcomes, including incident </a:t>
            </a:r>
          </a:p>
          <a:p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      Stroke (by 35 to 40%)</a:t>
            </a:r>
            <a:r>
              <a:rPr lang="en-US" sz="26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MI (by 15 to 25%)</a:t>
            </a:r>
            <a:r>
              <a:rPr lang="en-US" sz="2600" dirty="0">
                <a:solidFill>
                  <a:srgbClr val="D8B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and 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HF (by up to 64%).</a:t>
            </a:r>
            <a:endParaRPr lang="en-I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ECD5E19-C3F5-435A-B0E3-F2248371646A}"/>
              </a:ext>
            </a:extLst>
          </p:cNvPr>
          <p:cNvSpPr/>
          <p:nvPr/>
        </p:nvSpPr>
        <p:spPr>
          <a:xfrm>
            <a:off x="6096000" y="3526832"/>
            <a:ext cx="381000" cy="762263"/>
          </a:xfrm>
          <a:prstGeom prst="downArrow">
            <a:avLst/>
          </a:prstGeom>
          <a:pattFill prst="plaid">
            <a:fgClr>
              <a:schemeClr val="accent6">
                <a:lumMod val="75000"/>
              </a:schemeClr>
            </a:fgClr>
            <a:bgClr>
              <a:srgbClr val="D8B97A"/>
            </a:bgClr>
          </a:pattFill>
          <a:ln w="12700" cap="flat">
            <a:solidFill>
              <a:srgbClr val="F7F1E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95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33D697-EC4B-41FF-8742-819352CD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2" y="592137"/>
            <a:ext cx="5656620" cy="931863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METHODS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18113-7702-4BB8-8E6C-88F1447F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8D1B5-712B-4432-94FC-F4FA84CC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4D378-7358-4B5C-8BB8-94B0055F423A}"/>
              </a:ext>
            </a:extLst>
          </p:cNvPr>
          <p:cNvSpPr txBox="1"/>
          <p:nvPr/>
        </p:nvSpPr>
        <p:spPr>
          <a:xfrm>
            <a:off x="1524000" y="3543705"/>
            <a:ext cx="6000750" cy="194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C9463"/>
                </a:solidFill>
                <a:latin typeface="Bahnschrift" panose="020B0502040204020203" pitchFamily="34" charset="0"/>
              </a:rPr>
              <a:t>Randomized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AC9463"/>
                </a:solidFill>
                <a:latin typeface="Bahnschrift" panose="020B0502040204020203" pitchFamily="34" charset="0"/>
              </a:rPr>
              <a:t>Controlled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AC9463"/>
                </a:solidFill>
                <a:latin typeface="Bahnschrift" panose="020B0502040204020203" pitchFamily="34" charset="0"/>
              </a:rPr>
              <a:t>Open labelled</a:t>
            </a:r>
            <a:endParaRPr lang="en-US" sz="2800" dirty="0">
              <a:solidFill>
                <a:srgbClr val="AC9463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0FD77-7311-441C-B2DB-1974409CE1D4}"/>
              </a:ext>
            </a:extLst>
          </p:cNvPr>
          <p:cNvSpPr txBox="1"/>
          <p:nvPr/>
        </p:nvSpPr>
        <p:spPr>
          <a:xfrm>
            <a:off x="1688306" y="1824012"/>
            <a:ext cx="881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7F1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SPRINT TRIAL</a:t>
            </a:r>
          </a:p>
          <a:p>
            <a:pPr algn="ctr"/>
            <a:r>
              <a:rPr lang="en-US" sz="3200" b="1" dirty="0">
                <a:solidFill>
                  <a:srgbClr val="F7F1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(Systolic Blood Pressure Intervention Trial)</a:t>
            </a:r>
            <a:endParaRPr lang="en-IN" sz="3200" b="1" dirty="0">
              <a:solidFill>
                <a:srgbClr val="F7F1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A25B5-14B8-4BD2-8754-7A6AD5DB0A1E}"/>
              </a:ext>
            </a:extLst>
          </p:cNvPr>
          <p:cNvCxnSpPr>
            <a:cxnSpLocks/>
          </p:cNvCxnSpPr>
          <p:nvPr/>
        </p:nvCxnSpPr>
        <p:spPr>
          <a:xfrm>
            <a:off x="5821279" y="3272017"/>
            <a:ext cx="0" cy="2862322"/>
          </a:xfrm>
          <a:prstGeom prst="line">
            <a:avLst/>
          </a:prstGeom>
          <a:ln w="76200">
            <a:solidFill>
              <a:srgbClr val="D8B97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A44235-3683-4AEB-86DE-410EE4846663}"/>
              </a:ext>
            </a:extLst>
          </p:cNvPr>
          <p:cNvSpPr txBox="1"/>
          <p:nvPr/>
        </p:nvSpPr>
        <p:spPr>
          <a:xfrm>
            <a:off x="6096000" y="3272017"/>
            <a:ext cx="6000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Sponsored By</a:t>
            </a:r>
          </a:p>
          <a:p>
            <a:r>
              <a:rPr lang="en-US" sz="2000" dirty="0">
                <a:solidFill>
                  <a:srgbClr val="00B0F0"/>
                </a:solidFill>
                <a:latin typeface="Bahnschrift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Bahnschrift" panose="020B0502040204020203" pitchFamily="34" charset="0"/>
              </a:rPr>
              <a:t>  National Institute of Diabetes and  Digestive and Kidney Diseases.</a:t>
            </a:r>
          </a:p>
          <a:p>
            <a:endParaRPr lang="en-US" sz="2000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Bahnschrift" panose="020B0502040204020203" pitchFamily="34" charset="0"/>
              </a:rPr>
              <a:t>  National Institute of Neurological Disorders and Stroke.</a:t>
            </a:r>
          </a:p>
          <a:p>
            <a:endParaRPr lang="en-US" sz="2000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Bahnschrift" panose="020B0502040204020203" pitchFamily="34" charset="0"/>
              </a:rPr>
              <a:t>  National Institute of Aging</a:t>
            </a:r>
            <a:endParaRPr lang="en-IN" sz="2000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FF718C-066B-4803-95E3-8B45272C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584" y="659607"/>
            <a:ext cx="6858273" cy="865188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Inclusion CRITERIA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674A2-A942-408D-B6CC-D32EBDEC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7BF09-81BC-4871-B526-12987F83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EE452-C60F-4377-9986-8BE4C9F3522B}"/>
              </a:ext>
            </a:extLst>
          </p:cNvPr>
          <p:cNvSpPr txBox="1"/>
          <p:nvPr/>
        </p:nvSpPr>
        <p:spPr>
          <a:xfrm>
            <a:off x="942974" y="2191435"/>
            <a:ext cx="7115175" cy="269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C9463"/>
                </a:solidFill>
                <a:latin typeface="Bahnschrift SemiBold" panose="020B0502040204020203" pitchFamily="34" charset="0"/>
              </a:rPr>
              <a:t>Age of at least 50 years,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C9463"/>
                </a:solidFill>
                <a:latin typeface="Bahnschrift SemiBold" panose="020B0502040204020203" pitchFamily="34" charset="0"/>
              </a:rPr>
              <a:t>Systolic blood pressure of 130 to 180 mm Hg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C9463"/>
                </a:solidFill>
                <a:latin typeface="Bahnschrift SemiBold" panose="020B0502040204020203" pitchFamily="34" charset="0"/>
              </a:rPr>
              <a:t>An increased risk of cardiovascular events </a:t>
            </a:r>
            <a:endParaRPr lang="en-IN" sz="2400" dirty="0">
              <a:solidFill>
                <a:srgbClr val="AC9463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D309C-86FE-4FD7-A1A3-F255D7D0E5E4}"/>
              </a:ext>
            </a:extLst>
          </p:cNvPr>
          <p:cNvSpPr/>
          <p:nvPr/>
        </p:nvSpPr>
        <p:spPr>
          <a:xfrm>
            <a:off x="934720" y="1930668"/>
            <a:ext cx="10306052" cy="42677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ap="flat">
            <a:solidFill>
              <a:schemeClr val="bg1"/>
            </a:solidFill>
            <a:prstDash val="solid"/>
            <a:miter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algn="l"/>
            <a:r>
              <a:rPr lang="en-US" sz="2400" b="1" u="sng" dirty="0">
                <a:solidFill>
                  <a:srgbClr val="D8B97A"/>
                </a:solidFill>
                <a:latin typeface="Bahnschrift" panose="020B0502040204020203" pitchFamily="34" charset="0"/>
              </a:rPr>
              <a:t>Increased cardiovascular risk was defined by one or more of the following: clinical or subclinical cardiovascular disease </a:t>
            </a:r>
            <a:r>
              <a:rPr lang="en-US" sz="2400" b="1" i="1" u="sng" dirty="0">
                <a:solidFill>
                  <a:srgbClr val="FF0000"/>
                </a:solidFill>
                <a:latin typeface="Bahnschrift" panose="020B0502040204020203" pitchFamily="34" charset="0"/>
              </a:rPr>
              <a:t>other than stroke; </a:t>
            </a:r>
          </a:p>
          <a:p>
            <a:pPr algn="l"/>
            <a:endParaRPr lang="en-US" sz="22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Bahnschrift" panose="020B0502040204020203" pitchFamily="34" charset="0"/>
              </a:rPr>
              <a:t>CKD (excluding PCKD), with eGFR of 20-60 ml/min/1.73 m2 of BSA, or</a:t>
            </a:r>
          </a:p>
          <a:p>
            <a:pPr marL="457200" indent="-457200" algn="l">
              <a:buFont typeface="+mj-lt"/>
              <a:buAutoNum type="arabicPeriod"/>
            </a:pPr>
            <a:endParaRPr lang="en-US" sz="2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Bahnschrift" panose="020B0502040204020203" pitchFamily="34" charset="0"/>
              </a:rPr>
              <a:t> A 10-year risk of cardiovascular disease of 15% or greater on the basis of the Framingham risk score; or </a:t>
            </a:r>
          </a:p>
          <a:p>
            <a:pPr marL="457200" indent="-457200" algn="l">
              <a:buFont typeface="+mj-lt"/>
              <a:buAutoNum type="arabicPeriod"/>
            </a:pPr>
            <a:endParaRPr lang="en-US" sz="2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Bahnschrift" panose="020B0502040204020203" pitchFamily="34" charset="0"/>
              </a:rPr>
              <a:t>An age of 75 years or older.</a:t>
            </a:r>
          </a:p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893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1E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1E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BD52CA-399B-4E63-88D6-1B791835B0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11" y="2235081"/>
            <a:ext cx="4687074" cy="422114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DM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600" dirty="0">
              <a:solidFill>
                <a:srgbClr val="D8B97A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History of stroke.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600" dirty="0">
              <a:solidFill>
                <a:srgbClr val="D8B97A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PCKD.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D8B97A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Treated </a:t>
            </a:r>
            <a:r>
              <a:rPr lang="en-US" sz="2600" dirty="0" err="1">
                <a:solidFill>
                  <a:srgbClr val="D8B97A"/>
                </a:solidFill>
                <a:latin typeface="Bahnschrift SemiBold" panose="020B0502040204020203" pitchFamily="34" charset="0"/>
              </a:rPr>
              <a:t>Glomerlonephritis</a:t>
            </a:r>
            <a:r>
              <a:rPr lang="en-US" sz="26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D8B97A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eGFR &lt; 20 ml/min /1.73m2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D8B97A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or end-stage renal disease (ESRD).</a:t>
            </a:r>
          </a:p>
          <a:p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D0DA90-3188-4AC5-9820-490D503F01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88616" y="2073977"/>
            <a:ext cx="5994411" cy="422114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CV event or procedure or hospitalization for unstable angina within last 3 months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D8B97A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Symptomatic HF within the past 6 months or LVEF&lt; 35%.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D8B97A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Known secondary cause of hypertension.</a:t>
            </a:r>
          </a:p>
          <a:p>
            <a:endParaRPr lang="en-US" sz="2400" dirty="0">
              <a:solidFill>
                <a:srgbClr val="D8B97A"/>
              </a:solidFill>
              <a:latin typeface="Bahnschrift SemiBold" panose="020B0502040204020203" pitchFamily="34" charset="0"/>
            </a:endParaRPr>
          </a:p>
          <a:p>
            <a:r>
              <a:rPr lang="en-US" sz="2400" dirty="0">
                <a:solidFill>
                  <a:srgbClr val="D8B97A"/>
                </a:solidFill>
                <a:latin typeface="Bahnschrift SemiBold" panose="020B0502040204020203" pitchFamily="34" charset="0"/>
              </a:rPr>
              <a:t>   One minute standing SBP &lt; 110 mm Hg.</a:t>
            </a:r>
            <a:endParaRPr lang="en-IN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C82930-3D7C-47AC-B776-38C3D9B8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56" y="838985"/>
            <a:ext cx="8217665" cy="681343"/>
          </a:xfrm>
          <a:solidFill>
            <a:srgbClr val="D8B97A"/>
          </a:solidFill>
          <a:ln w="76200">
            <a:solidFill>
              <a:srgbClr val="AC946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exclusion CRITERIA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3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87246_Vintage presentation_RVA_v4.potx" id="{792D8318-D202-4ACE-96A1-4E0E612A1DB4}" vid="{D9DED42A-5960-40D0-85AD-C903AF13B4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31387-47F6-4916-BE7C-BCBC21D16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680A15-7E49-40AD-A17E-9EA09874786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3B73D12-7B2D-4DCB-83EA-85380446C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1184</Words>
  <Application>Microsoft Office PowerPoint</Application>
  <PresentationFormat>Widescreen</PresentationFormat>
  <Paragraphs>308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Algerian</vt:lpstr>
      <vt:lpstr>Arial</vt:lpstr>
      <vt:lpstr>Arial Black</vt:lpstr>
      <vt:lpstr>Arial Rounded MT Bold</vt:lpstr>
      <vt:lpstr>Bahnschrift</vt:lpstr>
      <vt:lpstr>Bahnschrift SemiBold</vt:lpstr>
      <vt:lpstr>Bradley Hand ITC</vt:lpstr>
      <vt:lpstr>Calibri</vt:lpstr>
      <vt:lpstr>Eras Bold ITC</vt:lpstr>
      <vt:lpstr>Garamond</vt:lpstr>
      <vt:lpstr>Gill Sans MT</vt:lpstr>
      <vt:lpstr>Stencil</vt:lpstr>
      <vt:lpstr>Wingdings</vt:lpstr>
      <vt:lpstr>Office Theme</vt:lpstr>
      <vt:lpstr>PRESENTATION - 1</vt:lpstr>
      <vt:lpstr>FINAL REPORT OF A TRIAL OF  INTENSIVE VS STANDARD BLOOD PRESSURE CONTROL</vt:lpstr>
      <vt:lpstr>PowerPoint Presentation</vt:lpstr>
      <vt:lpstr>PowerPoint Presentation</vt:lpstr>
      <vt:lpstr>INTRODUCTION</vt:lpstr>
      <vt:lpstr>INTRODUCTION</vt:lpstr>
      <vt:lpstr>METHODS</vt:lpstr>
      <vt:lpstr>Inclusion CRITERIA</vt:lpstr>
      <vt:lpstr>exclusion CRITERIA</vt:lpstr>
      <vt:lpstr>14,692 Patients assessed for Eligibility</vt:lpstr>
      <vt:lpstr>ELIGIBLE PATIENTS</vt:lpstr>
      <vt:lpstr>TERMINOLOGIES </vt:lpstr>
      <vt:lpstr>SERIOUS ADVERSE EVENTS</vt:lpstr>
      <vt:lpstr>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PITFALLS OF PREMATURELY STOPPING THE STUDY</vt:lpstr>
      <vt:lpstr>PowerPoint Presentation</vt:lpstr>
      <vt:lpstr>WHAT’S NEW ?</vt:lpstr>
      <vt:lpstr>METHODS - NEW</vt:lpstr>
      <vt:lpstr>CLINICAL OUTCOMES: INTERVENTIONAL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REPORT OF A TRIAL OF INTENSIVE VERSUS STANDARD BLOOD-PRESSURE CONTROL</dc:title>
  <dc:creator>Vaibhav Gaur</dc:creator>
  <cp:lastModifiedBy>Vaibhav Gaur</cp:lastModifiedBy>
  <cp:revision>23</cp:revision>
  <dcterms:created xsi:type="dcterms:W3CDTF">2021-08-27T04:47:31Z</dcterms:created>
  <dcterms:modified xsi:type="dcterms:W3CDTF">2021-08-29T13:08:53Z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